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419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3" r:id="rId13"/>
    <p:sldId id="461" r:id="rId14"/>
    <p:sldId id="421" r:id="rId15"/>
    <p:sldId id="435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3" r:id="rId25"/>
    <p:sldId id="437" r:id="rId26"/>
    <p:sldId id="440" r:id="rId27"/>
    <p:sldId id="443" r:id="rId28"/>
    <p:sldId id="444" r:id="rId29"/>
    <p:sldId id="445" r:id="rId30"/>
    <p:sldId id="446" r:id="rId31"/>
    <p:sldId id="447" r:id="rId32"/>
    <p:sldId id="448" r:id="rId33"/>
    <p:sldId id="472" r:id="rId34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37"/>
    </p:embeddedFont>
    <p:embeddedFont>
      <p:font typeface="cmmi10" panose="020B0604020202020204"/>
      <p:regular r:id="rId38"/>
    </p:embeddedFont>
    <p:embeddedFont>
      <p:font typeface="Cambria Math" panose="02040503050406030204" pitchFamily="18" charset="0"/>
      <p:regular r:id="rId39"/>
    </p:embeddedFont>
  </p:embeddedFontLst>
  <p:custDataLst>
    <p:tags r:id="rId40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3" autoAdjust="0"/>
    <p:restoredTop sz="94590" autoAdjust="0"/>
  </p:normalViewPr>
  <p:slideViewPr>
    <p:cSldViewPr snapToGrid="0">
      <p:cViewPr varScale="1">
        <p:scale>
          <a:sx n="87" d="100"/>
          <a:sy n="87" d="100"/>
        </p:scale>
        <p:origin x="-3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4C66F5-7EE8-4FC4-B2B1-01CB22420C0D}" type="datetimeFigureOut">
              <a:rPr lang="zh-TW" altLang="en-US"/>
              <a:pPr>
                <a:defRPr/>
              </a:pPr>
              <a:t>2016/9/22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6ED5D8-1F15-4F04-A370-EDC12BBD51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347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D5BFA2C6-30D0-42C5-A670-6628652F5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663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99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E2CA98-FCBB-44F0-AFD9-9F89914A125E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1893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6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63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11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05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5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6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87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253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69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81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4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41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A5468D3-3739-4A47-96B9-B95B9B8A0A60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78138"/>
            <a:ext cx="8916988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 smtClean="0"/>
              <a:t>Big-O Notation, </a:t>
            </a:r>
            <a:br>
              <a:rPr lang="en-US" altLang="zh-TW" sz="6000" dirty="0" smtClean="0"/>
            </a:br>
            <a:r>
              <a:rPr lang="en-US" altLang="zh-TW" sz="6000" dirty="0" smtClean="0"/>
              <a:t>Sets </a:t>
            </a:r>
            <a:r>
              <a:rPr lang="en-US" altLang="zh-TW" sz="6000" dirty="0"/>
              <a:t>and Relations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2.2, 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54116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T(n)=</a:t>
            </a:r>
            <a:r>
              <a:rPr lang="el-GR">
                <a:solidFill>
                  <a:srgbClr val="0000FF"/>
                </a:solidFill>
              </a:rPr>
              <a:t>Ω</a:t>
            </a:r>
            <a:r>
              <a:rPr lang="en-US">
                <a:solidFill>
                  <a:srgbClr val="0000FF"/>
                </a:solidFill>
              </a:rPr>
              <a:t>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a positive constant c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T(n) ≥ c·f(n).</a:t>
            </a:r>
          </a:p>
          <a:p>
            <a:pPr lvl="1"/>
            <a:r>
              <a:rPr lang="en-US"/>
              <a:t>T(n)=</a:t>
            </a:r>
            <a:r>
              <a:rPr lang="el-GR"/>
              <a:t>Ω(</a:t>
            </a:r>
            <a:r>
              <a:rPr lang="en-US"/>
              <a:t>f(n))  ↔  f(n)=O(T(n))</a:t>
            </a:r>
          </a:p>
          <a:p>
            <a:pPr lvl="1"/>
            <a:endParaRPr lang="en-US"/>
          </a:p>
          <a:p>
            <a:r>
              <a:rPr lang="en-US">
                <a:solidFill>
                  <a:srgbClr val="0000FF"/>
                </a:solidFill>
              </a:rPr>
              <a:t>T(n)=Ɵ(f(n))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two positive constant c</a:t>
            </a:r>
            <a:r>
              <a:rPr lang="en-US" u="sng" baseline="-25000"/>
              <a:t>1</a:t>
            </a:r>
            <a:r>
              <a:rPr lang="en-US" u="sng"/>
              <a:t>, c</a:t>
            </a:r>
            <a:r>
              <a:rPr lang="en-US" u="sng" baseline="-25000"/>
              <a:t>2</a:t>
            </a:r>
            <a:r>
              <a:rPr lang="en-US" u="sng"/>
              <a:t> (c</a:t>
            </a:r>
            <a:r>
              <a:rPr lang="en-US" u="sng" baseline="-25000"/>
              <a:t>1</a:t>
            </a:r>
            <a:r>
              <a:rPr lang="en-US" u="sng"/>
              <a:t>&lt;c</a:t>
            </a:r>
            <a:r>
              <a:rPr lang="en-US" u="sng" baseline="-25000"/>
              <a:t>2</a:t>
            </a:r>
            <a:r>
              <a:rPr lang="en-US" u="sng"/>
              <a:t>)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 c</a:t>
            </a:r>
            <a:r>
              <a:rPr lang="en-US" baseline="-25000"/>
              <a:t>1</a:t>
            </a:r>
            <a:r>
              <a:rPr lang="en-US"/>
              <a:t>·f(n) ≤ T(n) ≤ c</a:t>
            </a:r>
            <a:r>
              <a:rPr lang="en-US" baseline="-25000"/>
              <a:t>2</a:t>
            </a:r>
            <a:r>
              <a:rPr lang="en-US"/>
              <a:t>·f(n).</a:t>
            </a:r>
          </a:p>
          <a:p>
            <a:pPr lvl="1"/>
            <a:r>
              <a:rPr lang="en-US"/>
              <a:t>T(n)=Ɵ(f(n)) ↔ ( T(n)=</a:t>
            </a:r>
            <a:r>
              <a:rPr lang="el-GR"/>
              <a:t> Ω(</a:t>
            </a:r>
            <a:r>
              <a:rPr lang="en-US"/>
              <a:t>f(n)) ˄ T(n)=O(f(n)) )</a:t>
            </a:r>
          </a:p>
        </p:txBody>
      </p:sp>
    </p:spTree>
    <p:extLst>
      <p:ext uri="{BB962C8B-B14F-4D97-AF65-F5344CB8AC3E}">
        <p14:creationId xmlns:p14="http://schemas.microsoft.com/office/powerpoint/2010/main" val="40961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</a:t>
            </a:r>
            <a:r>
              <a:rPr lang="en-US" dirty="0">
                <a:latin typeface="Symbol"/>
                <a:sym typeface="Symbol"/>
              </a:rPr>
              <a:t></a:t>
            </a:r>
            <a:r>
              <a:rPr lang="en-US" dirty="0"/>
              <a:t> and </a:t>
            </a:r>
            <a:r>
              <a:rPr lang="en-US" dirty="0">
                <a:latin typeface="cmmi10"/>
              </a:rPr>
              <a:t>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dirty="0"/>
              <a:t>Then we have: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(n), f(n)=Ɵ(n)</a:t>
            </a:r>
          </a:p>
          <a:p>
            <a:pPr lvl="1"/>
            <a:r>
              <a:rPr lang="en-US" dirty="0"/>
              <a:t> 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n), g(n)=Ɵ(log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</a:t>
            </a:r>
            <a:r>
              <a:rPr lang="en-US" baseline="30000" dirty="0"/>
              <a:t>3</a:t>
            </a:r>
            <a:r>
              <a:rPr lang="en-US" dirty="0"/>
              <a:t>), h(n)=Ɵ(n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4" y="2245106"/>
            <a:ext cx="8229600" cy="1143000"/>
          </a:xfrm>
        </p:spPr>
        <p:txBody>
          <a:bodyPr/>
          <a:lstStyle/>
          <a:p>
            <a:pPr algn="ctr"/>
            <a:r>
              <a:rPr lang="en-HK" dirty="0" smtClean="0"/>
              <a:t>Sets and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Sets – Definition &amp; Notation [O1]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600200"/>
            <a:ext cx="80660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A set is a</a:t>
            </a:r>
            <a:r>
              <a:rPr lang="en-US" b="1" i="1" dirty="0"/>
              <a:t> </a:t>
            </a:r>
            <a:r>
              <a:rPr lang="en-US" b="1" i="1" u="sng" dirty="0"/>
              <a:t>collection</a:t>
            </a:r>
            <a:r>
              <a:rPr lang="en-US" b="1" i="1" dirty="0"/>
              <a:t> </a:t>
            </a:r>
            <a:r>
              <a:rPr lang="en-US" b="1" dirty="0"/>
              <a:t>of</a:t>
            </a:r>
            <a:r>
              <a:rPr lang="en-US" b="1" i="1" dirty="0"/>
              <a:t> </a:t>
            </a:r>
            <a:r>
              <a:rPr lang="en-US" b="1" i="1" u="sng" dirty="0"/>
              <a:t>objects</a:t>
            </a:r>
            <a:r>
              <a:rPr lang="en-US" b="1" i="1" dirty="0"/>
              <a:t>.</a:t>
            </a:r>
          </a:p>
          <a:p>
            <a:pPr eaLnBrk="1" hangingPunct="1">
              <a:buFontTx/>
              <a:buNone/>
            </a:pPr>
            <a:endParaRPr lang="en-GB" altLang="zh-TW" dirty="0"/>
          </a:p>
          <a:p>
            <a:pPr eaLnBrk="1" hangingPunct="1">
              <a:buFontTx/>
              <a:buNone/>
            </a:pPr>
            <a:r>
              <a:rPr lang="en-GB" altLang="zh-TW" dirty="0"/>
              <a:t>Example: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A	=	{apple, orange, mango, pear}</a:t>
            </a:r>
            <a:endParaRPr lang="en-GB" altLang="zh-TW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B	=	{policeman, fireman, manager, doctor, lawyer}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C	=	{1, 2}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D	=	{1, house, john, apple, salmon}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E	=	{1, 2, C} = {1, 2, {1, 2}}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F	=	{F, 1</a:t>
            </a:r>
            <a:r>
              <a:rPr lang="en-GB" altLang="zh-TW" dirty="0">
                <a:sym typeface="Symbol" pitchFamily="18" charset="2"/>
              </a:rPr>
              <a:t>}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Elements of a Set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The objects are called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</a:t>
            </a:r>
            <a:r>
              <a:rPr lang="en-US" altLang="zh-TW" sz="2000" dirty="0"/>
              <a:t>or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members </a:t>
            </a:r>
            <a:r>
              <a:rPr lang="en-US" altLang="zh-TW" sz="2000" dirty="0"/>
              <a:t>of the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A set is said to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contain</a:t>
            </a:r>
            <a:r>
              <a:rPr lang="en-US" altLang="zh-TW" sz="2000" dirty="0"/>
              <a:t> its elements.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TW" sz="2800" dirty="0"/>
              <a:t>Notations: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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2 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{1}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/>
              <a:t>{ {1}, {a, b}, a, 1 }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Given </a:t>
            </a:r>
            <a:r>
              <a:rPr lang="en-GB" altLang="zh-TW" dirty="0"/>
              <a:t>F = {F, 1</a:t>
            </a:r>
            <a:r>
              <a:rPr lang="en-GB" altLang="zh-TW" dirty="0">
                <a:sym typeface="Symbol" pitchFamily="18" charset="2"/>
              </a:rPr>
              <a:t>},</a:t>
            </a:r>
            <a:r>
              <a:rPr lang="en-GB" altLang="zh-TW" sz="18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 F  F 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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not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apple 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b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dirty="0"/>
              <a:t>{ {1}, {a, b}, a, 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The Empty Set &amp; The Universal Set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/>
              <a:t>The set that has no elements is called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empty set</a:t>
            </a:r>
            <a:r>
              <a:rPr lang="en-US" altLang="zh-TW" dirty="0"/>
              <a:t> or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null set</a:t>
            </a:r>
            <a:r>
              <a:rPr lang="en-US" altLang="zh-TW" dirty="0"/>
              <a:t>, and is denoted by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}</a:t>
            </a:r>
            <a:r>
              <a:rPr lang="en-US" altLang="zh-TW" dirty="0"/>
              <a:t> or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Note that mathematically, there is only one empty set.</a:t>
            </a:r>
          </a:p>
          <a:p>
            <a:pPr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 question</a:t>
            </a:r>
            <a:r>
              <a:rPr lang="en-US" altLang="zh-TW" dirty="0">
                <a:sym typeface="Symbol" pitchFamily="18" charset="2"/>
              </a:rPr>
              <a:t>: Is this,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altLang="zh-TW" dirty="0"/>
              <a:t> ,</a:t>
            </a:r>
            <a:r>
              <a:rPr lang="en-US" altLang="zh-TW" dirty="0">
                <a:sym typeface="Symbol" pitchFamily="18" charset="2"/>
              </a:rPr>
              <a:t> the empty set</a:t>
            </a:r>
            <a:r>
              <a:rPr lang="en-US" altLang="zh-TW" dirty="0"/>
              <a:t>?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Answer: No, this is a set containing 1 element, the empty set.</a:t>
            </a:r>
          </a:p>
          <a:p>
            <a:pPr lvl="1"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 set with 1 element is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singleton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2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e.g. { 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 },   { 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Finite and Infinite Sets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600200"/>
            <a:ext cx="793432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finite set</a:t>
            </a:r>
            <a:r>
              <a:rPr lang="en-US" altLang="zh-TW" dirty="0">
                <a:sym typeface="Symbol" pitchFamily="18" charset="2"/>
              </a:rPr>
              <a:t>:</a:t>
            </a:r>
            <a:endParaRPr lang="en-US" altLang="zh-TW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i="1" dirty="0"/>
              <a:t>S</a:t>
            </a:r>
            <a:r>
              <a:rPr lang="en-US" altLang="zh-TW" dirty="0"/>
              <a:t> contains exactly </a:t>
            </a:r>
            <a:r>
              <a:rPr lang="en-US" altLang="zh-TW" i="1" dirty="0"/>
              <a:t>n</a:t>
            </a:r>
            <a:r>
              <a:rPr lang="en-US" altLang="zh-TW" dirty="0"/>
              <a:t> elements (</a:t>
            </a:r>
            <a:r>
              <a:rPr lang="en-US" altLang="zh-TW" i="1" dirty="0"/>
              <a:t>n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0)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 is the 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cardinality</a:t>
            </a:r>
            <a:r>
              <a:rPr lang="en-US" altLang="zh-TW" dirty="0">
                <a:sym typeface="Symbol" pitchFamily="18" charset="2"/>
              </a:rPr>
              <a:t> or the size of </a:t>
            </a:r>
            <a:r>
              <a:rPr lang="en-US" altLang="zh-TW" i="1" dirty="0">
                <a:sym typeface="Symbol" pitchFamily="18" charset="2"/>
              </a:rPr>
              <a:t>S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= </a:t>
            </a:r>
            <a:r>
              <a:rPr lang="en-US" altLang="zh-TW" i="1" dirty="0">
                <a:sym typeface="Symbol" pitchFamily="18" charset="2"/>
              </a:rPr>
              <a:t>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zh-TW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Example:  	</a:t>
            </a:r>
            <a:r>
              <a:rPr lang="en-US" altLang="zh-TW" sz="2000" i="1" dirty="0">
                <a:sym typeface="Symbol" pitchFamily="18" charset="2"/>
              </a:rPr>
              <a:t>A</a:t>
            </a:r>
            <a:r>
              <a:rPr lang="en-US" altLang="zh-TW" sz="2000" dirty="0">
                <a:sym typeface="Symbol" pitchFamily="18" charset="2"/>
              </a:rPr>
              <a:t> = {1, 2, 3},     		|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| = ?					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= {1, {2}, {3, 4}, 5}, 	| </a:t>
            </a:r>
            <a:r>
              <a:rPr lang="en-US" altLang="zh-TW" sz="2000" i="1" dirty="0">
                <a:sym typeface="Symbol" pitchFamily="18" charset="2"/>
              </a:rPr>
              <a:t>B </a:t>
            </a:r>
            <a:r>
              <a:rPr lang="en-US" altLang="zh-TW" sz="2000" dirty="0">
                <a:sym typeface="Symbol" pitchFamily="18" charset="2"/>
              </a:rPr>
              <a:t>| = ?</a:t>
            </a:r>
            <a:br>
              <a:rPr lang="en-US" altLang="zh-TW" sz="2000" dirty="0">
                <a:sym typeface="Symbol" pitchFamily="18" charset="2"/>
              </a:rPr>
            </a:br>
            <a:r>
              <a:rPr lang="en-US" altLang="zh-TW" sz="2000" dirty="0">
                <a:sym typeface="Symbol" pitchFamily="18" charset="2"/>
              </a:rPr>
              <a:t>		|  | = ?		| {} | = ?  	| {, {}} | = ?</a:t>
            </a:r>
          </a:p>
          <a:p>
            <a:pPr eaLnBrk="1" hangingPunct="1"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infinite set</a:t>
            </a:r>
            <a:r>
              <a:rPr lang="en-US" altLang="zh-TW" dirty="0">
                <a:sym typeface="Symbol" pitchFamily="18" charset="2"/>
              </a:rPr>
              <a:t> if </a:t>
            </a: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not finite.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Infinite Sets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600200"/>
            <a:ext cx="7905750" cy="50212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/>
              <a:t>Ex:	</a:t>
            </a:r>
            <a:r>
              <a:rPr lang="en-US" sz="2000" dirty="0">
                <a:solidFill>
                  <a:srgbClr val="0000FF"/>
                </a:solidFill>
              </a:rPr>
              <a:t>natural numbers</a:t>
            </a:r>
            <a:r>
              <a:rPr lang="en-US" sz="2000" dirty="0"/>
              <a:t> (</a:t>
            </a:r>
            <a:r>
              <a:rPr lang="en-US" altLang="zh-TW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non-negative integers</a:t>
            </a:r>
            <a:r>
              <a:rPr lang="en-US" altLang="zh-TW" sz="2000" dirty="0"/>
              <a:t>) </a:t>
            </a:r>
            <a:r>
              <a:rPr lang="en-US" sz="2000" dirty="0"/>
              <a:t>N = {0, 1, 2, 3,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integers </a:t>
            </a:r>
            <a:r>
              <a:rPr lang="en-US" sz="2000" dirty="0"/>
              <a:t>Z = {…, -2, -1, 0, 1, 2,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positive integers</a:t>
            </a:r>
            <a:r>
              <a:rPr lang="en-US" sz="2000" dirty="0"/>
              <a:t> </a:t>
            </a:r>
            <a:r>
              <a:rPr lang="en-US" altLang="zh-TW" sz="2000" dirty="0">
                <a:latin typeface="Times New Roman" pitchFamily="18" charset="0"/>
              </a:rPr>
              <a:t>Z</a:t>
            </a:r>
            <a:r>
              <a:rPr lang="en-US" altLang="zh-TW" sz="2000" baseline="50000" dirty="0"/>
              <a:t>+</a:t>
            </a:r>
            <a:r>
              <a:rPr lang="en-US" altLang="zh-TW" sz="2000" dirty="0"/>
              <a:t> = { </a:t>
            </a:r>
            <a:r>
              <a:rPr lang="en-US" altLang="zh-TW" sz="2000" dirty="0">
                <a:sym typeface="Symbol" pitchFamily="18" charset="2"/>
              </a:rPr>
              <a:t>1, 2, 3, …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rational numbers</a:t>
            </a:r>
            <a:r>
              <a:rPr lang="en-US" sz="2000" dirty="0"/>
              <a:t> Q </a:t>
            </a:r>
            <a:r>
              <a:rPr lang="en-US" altLang="zh-TW" sz="2000" dirty="0"/>
              <a:t>= {  p / q  |  p </a:t>
            </a:r>
            <a:r>
              <a:rPr lang="en-US" altLang="zh-TW" sz="2000" dirty="0">
                <a:sym typeface="Symbol" pitchFamily="18" charset="2"/>
              </a:rPr>
              <a:t> Z, q  Z, q  0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real numbers</a:t>
            </a:r>
            <a:r>
              <a:rPr lang="en-US" sz="2000" dirty="0"/>
              <a:t> R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9933FF"/>
                </a:solidFill>
              </a:rPr>
              <a:t>How can a set be defined?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listing the elements in the set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properties (predicate), </a:t>
            </a:r>
            <a:br>
              <a:rPr lang="en-US" sz="2000" dirty="0"/>
            </a:br>
            <a:r>
              <a:rPr lang="en-US" sz="2000" dirty="0"/>
              <a:t>i.e., only those element x which predicate </a:t>
            </a:r>
            <a:r>
              <a:rPr lang="en-US" sz="2000" i="1" dirty="0"/>
              <a:t>P</a:t>
            </a:r>
            <a:r>
              <a:rPr lang="en-US" sz="2000" dirty="0"/>
              <a:t>(x) is true.</a:t>
            </a:r>
            <a:br>
              <a:rPr lang="en-US" sz="2000" dirty="0"/>
            </a:br>
            <a:r>
              <a:rPr lang="en-US" sz="2000" dirty="0"/>
              <a:t>e.g., E = {x </a:t>
            </a:r>
            <a:r>
              <a:rPr lang="en-US" sz="2000" dirty="0">
                <a:sym typeface="Symbol" pitchFamily="18" charset="2"/>
              </a:rPr>
              <a:t> N  x is even}; </a:t>
            </a:r>
            <a:r>
              <a:rPr lang="en-US" sz="2000" i="1" dirty="0"/>
              <a:t>P</a:t>
            </a:r>
            <a:r>
              <a:rPr lang="en-US" sz="2000" dirty="0"/>
              <a:t>(x) = x is even </a:t>
            </a:r>
            <a:endParaRPr lang="en-US" sz="2000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builder notation</a:t>
            </a:r>
            <a:r>
              <a:rPr lang="en-US" altLang="zh-TW" sz="2000" dirty="0"/>
              <a:t>:  </a:t>
            </a:r>
            <a:br>
              <a:rPr lang="en-US" altLang="zh-TW" sz="2000" dirty="0"/>
            </a:br>
            <a:r>
              <a:rPr lang="en-US" altLang="zh-TW" sz="2000" dirty="0"/>
              <a:t>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….. } means the set of </a:t>
            </a:r>
            <a:r>
              <a:rPr lang="en-US" altLang="zh-TW" sz="2000" i="1" dirty="0"/>
              <a:t>x</a:t>
            </a:r>
            <a:r>
              <a:rPr lang="en-US" altLang="zh-TW" sz="2000" dirty="0"/>
              <a:t> such that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Russell’s Paradox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229600" cy="54991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Note that not everything is well-defined as a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Russell’s paradox</a:t>
            </a:r>
            <a:r>
              <a:rPr lang="en-US" altLang="zh-TW" sz="2000" dirty="0"/>
              <a:t>: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Consider the set </a:t>
            </a:r>
            <a:r>
              <a:rPr lang="en-US" altLang="zh-TW" i="1" dirty="0"/>
              <a:t>S </a:t>
            </a:r>
            <a:r>
              <a:rPr lang="en-US" altLang="zh-TW" dirty="0"/>
              <a:t>=</a:t>
            </a:r>
            <a:r>
              <a:rPr lang="en-US" altLang="zh-TW" i="1" dirty="0"/>
              <a:t> </a:t>
            </a:r>
            <a:r>
              <a:rPr lang="en-US" altLang="zh-TW" dirty="0"/>
              <a:t>{ </a:t>
            </a:r>
            <a:r>
              <a:rPr lang="en-US" altLang="zh-TW" i="1" dirty="0"/>
              <a:t>x</a:t>
            </a:r>
            <a:r>
              <a:rPr lang="en-US" altLang="zh-TW" dirty="0"/>
              <a:t> | </a:t>
            </a:r>
            <a:r>
              <a:rPr lang="en-US" altLang="zh-TW" i="1" dirty="0"/>
              <a:t>x</a:t>
            </a:r>
            <a:r>
              <a:rPr lang="en-US" altLang="zh-TW" dirty="0"/>
              <a:t> is a set and </a:t>
            </a:r>
            <a:r>
              <a:rPr lang="en-US" altLang="zh-TW" i="1" dirty="0"/>
              <a:t>x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i="1" dirty="0">
                <a:sym typeface="Symbol" pitchFamily="18" charset="2"/>
              </a:rPr>
              <a:t>x </a:t>
            </a:r>
            <a:r>
              <a:rPr lang="en-US" altLang="zh-TW" dirty="0">
                <a:sym typeface="Symbol" pitchFamily="18" charset="2"/>
              </a:rPr>
              <a:t>}.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Does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contain itself?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yes, what happens?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no, what happens?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Similar paradox</a:t>
            </a:r>
            <a:r>
              <a:rPr lang="en-US" altLang="zh-TW" sz="2000" dirty="0">
                <a:sym typeface="Symbol" pitchFamily="18" charset="2"/>
              </a:rPr>
              <a:t>: 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The Barber paradox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A town has only 1 male barber.  A man in the town is shaved by the barber if and only if he does not shave himself.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sym typeface="Symbol" pitchFamily="18" charset="2"/>
              </a:rPr>
              <a:t>Let  S(x) = set of people shaved by 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So S(b) = { x | x  S(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) } where b = the male barber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Is  b  S(b),?  </a:t>
            </a:r>
            <a:r>
              <a:rPr lang="en-US" altLang="zh-TW" dirty="0" err="1">
                <a:sym typeface="Symbol" pitchFamily="18" charset="2"/>
              </a:rPr>
              <a:t>i.e</a:t>
            </a:r>
            <a:r>
              <a:rPr lang="en-US" altLang="zh-TW" dirty="0">
                <a:sym typeface="Symbol" pitchFamily="18" charset="2"/>
              </a:rPr>
              <a:t>, Does b shave himself?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TW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Subsets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763"/>
            <a:ext cx="8229600" cy="49752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The set </a:t>
            </a:r>
            <a:r>
              <a:rPr lang="en-US" altLang="zh-TW" i="1" dirty="0"/>
              <a:t>A</a:t>
            </a:r>
            <a:r>
              <a:rPr lang="en-US" altLang="zh-TW" dirty="0"/>
              <a:t> 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</a:t>
            </a:r>
            <a:r>
              <a:rPr lang="en-US" altLang="zh-TW" dirty="0"/>
              <a:t> of </a:t>
            </a:r>
            <a:r>
              <a:rPr lang="en-US" altLang="zh-TW" i="1" dirty="0"/>
              <a:t>B</a:t>
            </a:r>
            <a:r>
              <a:rPr lang="en-US" altLang="zh-TW" dirty="0"/>
              <a:t> if and only if every element of </a:t>
            </a:r>
            <a:r>
              <a:rPr lang="en-US" altLang="zh-TW" i="1" dirty="0"/>
              <a:t>A </a:t>
            </a:r>
            <a:r>
              <a:rPr lang="en-US" altLang="zh-TW" dirty="0"/>
              <a:t>is also an element of </a:t>
            </a:r>
            <a:r>
              <a:rPr lang="en-US" altLang="zh-TW" i="1" dirty="0"/>
              <a:t>B</a:t>
            </a:r>
            <a:r>
              <a:rPr lang="en-US" altLang="zh-TW" dirty="0"/>
              <a:t>.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Notation:  </a:t>
            </a:r>
            <a:r>
              <a:rPr lang="en-US" altLang="zh-TW" i="1" dirty="0">
                <a:solidFill>
                  <a:srgbClr val="FF6699"/>
                </a:solidFill>
              </a:rPr>
              <a:t>A</a:t>
            </a:r>
            <a:r>
              <a:rPr lang="en-US" altLang="zh-TW" dirty="0">
                <a:solidFill>
                  <a:srgbClr val="FF6699"/>
                </a:solidFill>
              </a:rPr>
              <a:t>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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x ( x  A  x  B )</a:t>
            </a:r>
            <a:endParaRPr lang="en-US" altLang="zh-TW" sz="2400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For every set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, we have 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and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dirty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subset of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, but </a:t>
            </a:r>
            <a:r>
              <a:rPr lang="en-US" altLang="zh-TW" i="1" dirty="0">
                <a:sym typeface="Symbol" pitchFamily="18" charset="2"/>
              </a:rPr>
              <a:t>A  B</a:t>
            </a:r>
            <a:r>
              <a:rPr lang="en-US" altLang="zh-TW" dirty="0">
                <a:sym typeface="Symbol" pitchFamily="18" charset="2"/>
              </a:rPr>
              <a:t>,  then we say that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proper subset</a:t>
            </a:r>
            <a:r>
              <a:rPr lang="en-US" altLang="zh-TW" dirty="0">
                <a:sym typeface="Symbol" pitchFamily="18" charset="2"/>
              </a:rPr>
              <a:t> of </a:t>
            </a:r>
            <a:r>
              <a:rPr lang="en-US" altLang="zh-TW" i="1" dirty="0">
                <a:sym typeface="Symbol" pitchFamily="18" charset="2"/>
              </a:rPr>
              <a:t>B.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n-US" altLang="zh-TW" i="1" dirty="0">
                <a:solidFill>
                  <a:srgbClr val="00B050"/>
                </a:solidFill>
                <a:sym typeface="Symbol" pitchFamily="18" charset="2"/>
              </a:rPr>
              <a:t>logical formula?)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Notation: 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A  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 </a:t>
            </a:r>
            <a:r>
              <a:rPr lang="en-US" altLang="zh-TW" i="1" dirty="0">
                <a:sym typeface="Symbol" pitchFamily="18" charset="2"/>
              </a:rPr>
              <a:t>A   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</a:t>
            </a:r>
            <a:r>
              <a:rPr lang="en-US" altLang="zh-TW" sz="2400" i="1" dirty="0">
                <a:solidFill>
                  <a:schemeClr val="hlink"/>
                </a:solidFill>
              </a:rPr>
              <a:t>A</a:t>
            </a:r>
            <a:r>
              <a:rPr lang="en-US" altLang="zh-TW" sz="2400" dirty="0">
                <a:solidFill>
                  <a:schemeClr val="hlink"/>
                </a:solidFill>
              </a:rPr>
              <a:t>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B 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and x ( x  B  x  A 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5041900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38775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1" y="2286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Big O Notation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3900" y="491251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</a:t>
            </a:r>
            <a:r>
              <a:rPr lang="en-US" kern="0"/>
              <a:t>]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638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Equal Sets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947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Two sets are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 </a:t>
            </a:r>
            <a:r>
              <a:rPr lang="en-US" altLang="zh-TW" sz="2000" dirty="0"/>
              <a:t>if they have the same elements.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Example: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3, 5 } are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3, 5, 1 } are equal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2, 3 } are not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i="1" dirty="0"/>
              <a:t>R</a:t>
            </a:r>
            <a:r>
              <a:rPr lang="en-US" altLang="zh-TW" sz="2000" dirty="0"/>
              <a:t> = 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</a:t>
            </a:r>
            <a:r>
              <a:rPr lang="en-US" altLang="zh-TW" sz="2000" i="1" dirty="0"/>
              <a:t>x</a:t>
            </a:r>
            <a:r>
              <a:rPr lang="en-US" altLang="zh-TW" sz="2000" dirty="0"/>
              <a:t> is a real number} is not equal to </a:t>
            </a:r>
            <a:r>
              <a:rPr lang="en-US" altLang="zh-TW" sz="2000" i="1" dirty="0"/>
              <a:t>N</a:t>
            </a:r>
            <a:r>
              <a:rPr lang="en-US" altLang="zh-TW" sz="2000" dirty="0"/>
              <a:t> = { 0, 1, 2, 3, … }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A = B implies</a:t>
            </a:r>
            <a:r>
              <a:rPr lang="en-US" altLang="zh-TW" sz="2000" dirty="0">
                <a:sym typeface="Symbol" pitchFamily="18" charset="2"/>
              </a:rPr>
              <a:t> x (( x  A  x  B ) ˄ ( x  B  x  A )) 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Hence </a:t>
            </a:r>
            <a:r>
              <a:rPr lang="en-US" altLang="zh-TW" sz="2000" dirty="0"/>
              <a:t>A = B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(</a:t>
            </a:r>
            <a:r>
              <a:rPr lang="en-US" altLang="zh-TW" sz="2000" i="1" dirty="0"/>
              <a:t>A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B ˄</a:t>
            </a:r>
            <a:r>
              <a:rPr lang="en-US" altLang="zh-TW" sz="2000" dirty="0">
                <a:sym typeface="Symbol" pitchFamily="18" charset="2"/>
              </a:rPr>
              <a:t> </a:t>
            </a:r>
            <a:r>
              <a:rPr lang="en-US" altLang="zh-TW" sz="2000" i="1" dirty="0"/>
              <a:t>B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A)</a:t>
            </a:r>
            <a:endParaRPr lang="en-US" altLang="zh-TW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The Power Set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/>
              <a:t>Given a set </a:t>
            </a:r>
            <a:r>
              <a:rPr lang="en-US" altLang="zh-TW" i="1"/>
              <a:t>S</a:t>
            </a:r>
            <a:r>
              <a:rPr lang="en-US" altLang="zh-TW"/>
              <a:t>, the </a:t>
            </a:r>
            <a:r>
              <a:rPr lang="en-US" altLang="zh-TW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set </a:t>
            </a:r>
            <a:r>
              <a:rPr lang="en-US" altLang="zh-TW"/>
              <a:t>of </a:t>
            </a:r>
            <a:r>
              <a:rPr lang="en-US" altLang="zh-TW" i="1"/>
              <a:t>S</a:t>
            </a:r>
            <a:r>
              <a:rPr lang="en-US" altLang="zh-TW"/>
              <a:t> is the set of all subsets of the set </a:t>
            </a:r>
            <a:r>
              <a:rPr lang="en-US" altLang="zh-TW" i="1"/>
              <a:t>S</a:t>
            </a:r>
            <a:r>
              <a:rPr lang="en-US" altLang="zh-TW"/>
              <a:t>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/>
              <a:t>Notation:  </a:t>
            </a:r>
            <a:r>
              <a:rPr lang="en-US" altLang="zh-TW" i="1"/>
              <a:t>P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/>
              <a:t>)  or 2</a:t>
            </a:r>
            <a:r>
              <a:rPr lang="en-US" altLang="zh-TW" i="1" baseline="50000"/>
              <a:t>S</a:t>
            </a:r>
            <a:r>
              <a:rPr lang="en-US" altLang="zh-TW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r>
              <a:rPr lang="en-US" altLang="zh-TW" sz="2000">
                <a:sym typeface="Symbol" pitchFamily="18" charset="2"/>
              </a:rPr>
              <a:t>What is the power set of  </a:t>
            </a:r>
            <a:r>
              <a:rPr lang="en-US" altLang="zh-TW" sz="2000" i="1">
                <a:sym typeface="Symbol" pitchFamily="18" charset="2"/>
              </a:rPr>
              <a:t>S </a:t>
            </a:r>
            <a:r>
              <a:rPr lang="en-US" altLang="zh-TW" sz="2000">
                <a:sym typeface="Symbol" pitchFamily="18" charset="2"/>
              </a:rPr>
              <a:t>= { 1, 2 }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Solution: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The elements of P(</a:t>
            </a:r>
            <a:r>
              <a:rPr lang="en-US" altLang="zh-TW" sz="2000" i="1">
                <a:sym typeface="Symbol" pitchFamily="18" charset="2"/>
              </a:rPr>
              <a:t>S) </a:t>
            </a:r>
            <a:r>
              <a:rPr lang="en-US" altLang="zh-TW" sz="2000">
                <a:sym typeface="Symbol" pitchFamily="18" charset="2"/>
              </a:rPr>
              <a:t>are , {1}, {2}, and {1, 2}.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Hence,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= { , {1}, {2}, {1, 2} 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>
                <a:sym typeface="Symbol" pitchFamily="18" charset="2"/>
              </a:rPr>
              <a:t>Another example: </a:t>
            </a:r>
            <a:r>
              <a:rPr lang="en-US" sz="2000" i="1">
                <a:sym typeface="Symbol" pitchFamily="18" charset="2"/>
              </a:rPr>
              <a:t>P</a:t>
            </a:r>
            <a:r>
              <a:rPr lang="en-US" sz="2000">
                <a:sym typeface="Symbol" pitchFamily="18" charset="2"/>
              </a:rPr>
              <a:t>({a, b, c}) = {, {a}, {b}, {c}, {a,b}, {b,c}, {c,a}, {a,b,c}}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1: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() = ?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 {  } ) =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i="1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2:	 </a:t>
            </a:r>
            <a:r>
              <a:rPr lang="en-US" altLang="zh-TW" sz="2000">
                <a:sym typeface="Symbol" pitchFamily="18" charset="2"/>
              </a:rPr>
              <a:t>If |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| = </a:t>
            </a:r>
            <a:r>
              <a:rPr lang="en-US" altLang="zh-TW" sz="2000" i="1">
                <a:sym typeface="Symbol" pitchFamily="18" charset="2"/>
              </a:rPr>
              <a:t>n</a:t>
            </a:r>
            <a:r>
              <a:rPr lang="en-US" altLang="zh-TW" sz="2000">
                <a:sym typeface="Symbol" pitchFamily="18" charset="2"/>
              </a:rPr>
              <a:t>, then |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|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ym typeface="Symbol" pitchFamily="18" charset="2"/>
              </a:rPr>
              <a:t>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/>
              <a:t>)</a:t>
            </a:r>
            <a:r>
              <a:rPr lang="en-US">
                <a:sym typeface="Symbol" pitchFamily="18" charset="2"/>
              </a:rPr>
              <a:t>= 2</a:t>
            </a:r>
            <a:r>
              <a:rPr lang="en-US" baseline="30000">
                <a:sym typeface="Symbol" pitchFamily="18" charset="2"/>
              </a:rPr>
              <a:t></a:t>
            </a:r>
            <a:r>
              <a:rPr lang="en-US" i="1" baseline="30000">
                <a:sym typeface="Symbol" pitchFamily="18" charset="2"/>
              </a:rPr>
              <a:t>S</a:t>
            </a:r>
            <a:r>
              <a:rPr lang="en-US" baseline="30000">
                <a:sym typeface="Symbol" pitchFamily="18" charset="2"/>
              </a:rPr>
              <a:t></a:t>
            </a:r>
            <a:endParaRPr lang="en-US" i="1" baseline="30000">
              <a:sym typeface="Symbol" pitchFamily="18" charset="2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9875"/>
            <a:ext cx="77724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chemeClr val="hlink"/>
                </a:solidFill>
              </a:rPr>
              <a:t>Theorem: If 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 = {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 …, 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} then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</a:t>
            </a: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= 2</a:t>
            </a:r>
            <a:r>
              <a:rPr lang="en-US" i="1" baseline="50000">
                <a:solidFill>
                  <a:schemeClr val="hlink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4213" y="2193925"/>
            <a:ext cx="4086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400">
                <a:latin typeface="Times New Roman" pitchFamily="18" charset="0"/>
              </a:rPr>
              <a:t>Proof: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Each element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 may appear or not appear in a subset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. Hence there are 2 possibilities for each element.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Hence, </a:t>
            </a:r>
            <a:r>
              <a:rPr lang="en-US" sz="2400">
                <a:sym typeface="Symbol" pitchFamily="18" charset="2"/>
              </a:rPr>
              <a:t></a:t>
            </a:r>
            <a:r>
              <a:rPr lang="en-US" sz="2400"/>
              <a:t>P(S</a:t>
            </a:r>
            <a:r>
              <a:rPr lang="en-US" sz="2400" baseline="-25000"/>
              <a:t>n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= 2*2*…*2=2</a:t>
            </a:r>
            <a:r>
              <a:rPr lang="en-US" sz="2400" baseline="30000">
                <a:sym typeface="Symbol" pitchFamily="18" charset="2"/>
              </a:rPr>
              <a:t>n</a:t>
            </a:r>
            <a:endParaRPr lang="en-US" sz="2400" baseline="50000">
              <a:sym typeface="Symbol" pitchFamily="18" charset="2"/>
            </a:endParaRPr>
          </a:p>
          <a:p>
            <a:pPr eaLnBrk="1" hangingPunct="1"/>
            <a:endParaRPr kumimoji="0" lang="en-US" sz="2400">
              <a:latin typeface="Times New Roman" pitchFamily="18" charset="0"/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502275" y="2636838"/>
            <a:ext cx="2514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1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2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3</a:t>
            </a:r>
            <a:r>
              <a:rPr kumimoji="0" lang="en-US" baseline="-25000">
                <a:latin typeface="Times New Roman" pitchFamily="18" charset="0"/>
              </a:rPr>
              <a:t>		</a:t>
            </a:r>
          </a:p>
          <a:p>
            <a:r>
              <a:rPr kumimoji="0" lang="en-US">
                <a:latin typeface="Times New Roman" pitchFamily="18" charset="0"/>
              </a:rPr>
              <a:t>0	0	0	=	</a:t>
            </a:r>
            <a:r>
              <a:rPr kumimoji="0" lang="en-US">
                <a:latin typeface="Times New Roman" pitchFamily="18" charset="0"/>
                <a:sym typeface="Symbol" pitchFamily="18" charset="2"/>
              </a:rPr>
              <a:t></a:t>
            </a:r>
          </a:p>
          <a:p>
            <a:r>
              <a:rPr kumimoji="0" lang="en-US">
                <a:latin typeface="Times New Roman" pitchFamily="18" charset="0"/>
              </a:rPr>
              <a:t>0	1	0		</a:t>
            </a:r>
          </a:p>
          <a:p>
            <a:r>
              <a:rPr kumimoji="0" lang="en-US">
                <a:latin typeface="Times New Roman" pitchFamily="18" charset="0"/>
              </a:rPr>
              <a:t>1	0	0		</a:t>
            </a:r>
          </a:p>
          <a:p>
            <a:r>
              <a:rPr kumimoji="0" lang="en-US">
                <a:latin typeface="Times New Roman" pitchFamily="18" charset="0"/>
              </a:rPr>
              <a:t>1	1	0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1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1	1</a:t>
            </a:r>
            <a:r>
              <a:rPr kumimoji="0" lang="en-US">
                <a:latin typeface="Times New Roman" pitchFamily="18" charset="0"/>
              </a:rPr>
              <a:t>	=	</a:t>
            </a:r>
            <a:r>
              <a:rPr kumimoji="0" lang="en-US" i="1"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utoUpdateAnimBg="0"/>
      <p:bldP spid="1525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7261225" y="2328863"/>
            <a:ext cx="1184275" cy="274637"/>
          </a:xfrm>
          <a:prstGeom prst="rect">
            <a:avLst/>
          </a:prstGeom>
          <a:solidFill>
            <a:srgbClr val="CFF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Venn Diagram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Operations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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all elements that are either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or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, or both.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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First year Computer courses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CS = </a:t>
            </a:r>
            <a:r>
              <a:rPr lang="en-US" altLang="zh-TW" sz="1800" dirty="0">
                <a:sym typeface="Symbol" pitchFamily="18" charset="2"/>
              </a:rPr>
              <a:t>{ CP, CPA, FCS, MO}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CE </a:t>
            </a:r>
            <a:r>
              <a:rPr lang="en-US" altLang="zh-TW" sz="1800" dirty="0">
                <a:sym typeface="Symbol" pitchFamily="18" charset="2"/>
              </a:rPr>
              <a:t>= { CP, CPA, EM, MO, EC}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FCS, MO, EM, EC}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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both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dirty="0"/>
          </a:p>
          <a:p>
            <a:pPr eaLnBrk="1" hangingPunct="1">
              <a:buFontTx/>
              <a:buNone/>
              <a:defRPr/>
            </a:pPr>
            <a:r>
              <a:rPr lang="en-US" altLang="zh-TW" sz="1800" dirty="0"/>
              <a:t>	Two sets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 are said to be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disjoint</a:t>
            </a:r>
            <a:r>
              <a:rPr lang="en-US" altLang="zh-TW" sz="1800" i="1" dirty="0"/>
              <a:t> </a:t>
            </a:r>
            <a:r>
              <a:rPr lang="en-US" altLang="zh-TW" sz="1800" dirty="0"/>
              <a:t>if </a:t>
            </a:r>
            <a:r>
              <a:rPr lang="en-US" altLang="zh-TW" sz="1800" i="1" dirty="0">
                <a:sym typeface="Symbol" pitchFamily="18" charset="2"/>
              </a:rPr>
              <a:t>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</a:t>
            </a:r>
            <a:r>
              <a:rPr lang="en-US" altLang="zh-TW" sz="1800" dirty="0">
                <a:sym typeface="Symbol" pitchFamily="18" charset="2"/>
              </a:rPr>
              <a:t> = 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 </a:t>
            </a:r>
            <a:r>
              <a:rPr lang="en-US" altLang="zh-TW" sz="1800" dirty="0">
                <a:sym typeface="Symbol" pitchFamily="18" charset="2"/>
              </a:rPr>
              <a:t>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MO}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Difference:  A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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but not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{FCS};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= {EM, EC}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Complement:  A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is the complement of </a:t>
            </a:r>
            <a:r>
              <a:rPr lang="en-US" altLang="zh-TW" sz="1800" i="1" dirty="0"/>
              <a:t>A </a:t>
            </a:r>
            <a:r>
              <a:rPr lang="en-US" altLang="zh-TW" sz="1800" dirty="0" err="1"/>
              <a:t>w.r.t</a:t>
            </a:r>
            <a:r>
              <a:rPr lang="en-US" altLang="zh-TW" sz="1800" dirty="0"/>
              <a:t>. a set </a:t>
            </a:r>
            <a:r>
              <a:rPr lang="en-US" altLang="zh-TW" sz="1800" i="1" dirty="0"/>
              <a:t>U</a:t>
            </a:r>
            <a:r>
              <a:rPr lang="en-US" altLang="zh-TW" sz="1800" dirty="0"/>
              <a:t>. 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 = U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A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</p:txBody>
      </p:sp>
      <p:pic>
        <p:nvPicPr>
          <p:cNvPr id="122899" name="Picture 19" descr="un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1955800"/>
            <a:ext cx="11207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3" name="Picture 19" descr="interse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70263"/>
            <a:ext cx="1117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6" name="Picture 6" descr="differe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687888"/>
            <a:ext cx="10620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1457325" y="6226175"/>
            <a:ext cx="2063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8007" name="Picture 7" descr="complem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5719763"/>
            <a:ext cx="10255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2030413" y="5903913"/>
            <a:ext cx="206375" cy="0"/>
          </a:xfrm>
          <a:prstGeom prst="line">
            <a:avLst/>
          </a:prstGeom>
          <a:noFill/>
          <a:ln w="19050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5" grpId="0" animBg="1" autoUpdateAnimBg="0"/>
      <p:bldP spid="122883" grpId="0" build="p" autoUpdateAnimBg="0"/>
      <p:bldP spid="128005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Identities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467595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(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新細明體" pitchFamily="18" charset="-12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新細明體" pitchFamily="18" charset="-120"/>
                                        </a:rPr>
                                        <m:t>𝐴</m:t>
                                      </m:r>
                                    </m:e>
                                  </m:ba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)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=</m:t>
                              </m: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𝐴</m:t>
                              </m: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∪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∩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∩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∪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/>
                    <a:gridCol w="4675958"/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990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712" t="-362963" r="-181903" b="-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58279" t="-362963" r="-2216" b="-6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Relations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12888"/>
            <a:ext cx="7986713" cy="5345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zh-TW" sz="2000" dirty="0"/>
              <a:t>Consider </a:t>
            </a:r>
            <a:r>
              <a:rPr lang="en-US" altLang="zh-TW" sz="2000" i="1" dirty="0"/>
              <a:t>C</a:t>
            </a:r>
            <a:r>
              <a:rPr lang="en-US" altLang="zh-TW" sz="2000" dirty="0"/>
              <a:t>={HK, Beijing, Shanghai, Guangzhou, Nanjing}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Each city builds a road to the nearest city. This information (</a:t>
            </a:r>
            <a:r>
              <a:rPr lang="en-US" altLang="zh-TW" sz="2000" i="1" dirty="0">
                <a:solidFill>
                  <a:srgbClr val="FF33CC"/>
                </a:solidFill>
              </a:rPr>
              <a:t>relationship among cities</a:t>
            </a:r>
            <a:r>
              <a:rPr lang="en-US" altLang="zh-TW" sz="2000" dirty="0"/>
              <a:t>) can be represented by a set of 2-tuples (</a:t>
            </a:r>
            <a:r>
              <a:rPr lang="en-US" altLang="zh-TW" sz="2000" i="1" dirty="0">
                <a:solidFill>
                  <a:srgbClr val="FF6699"/>
                </a:solidFill>
              </a:rPr>
              <a:t>ordered pairs</a:t>
            </a:r>
            <a:r>
              <a:rPr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R = { (HK, Guangzhou), (Beijing, Nanjing), </a:t>
            </a:r>
            <a:br>
              <a:rPr lang="en-US" altLang="zh-TW" sz="2000" dirty="0"/>
            </a:br>
            <a:r>
              <a:rPr lang="en-US" altLang="zh-TW" sz="2000" dirty="0"/>
              <a:t>(Shanghai, Nanjing), (Guangzhou, HK), </a:t>
            </a:r>
            <a:br>
              <a:rPr lang="en-US" altLang="zh-TW" sz="2000" dirty="0"/>
            </a:br>
            <a:r>
              <a:rPr lang="en-US" altLang="zh-TW" sz="2000" dirty="0"/>
              <a:t>(Nanjing, Shanghai) </a:t>
            </a:r>
            <a:r>
              <a:rPr lang="en-US" altLang="zh-TW" sz="2000" dirty="0" smtClean="0"/>
              <a:t>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(A,B) means A’s nearest city is B.</a:t>
            </a:r>
            <a:endParaRPr lang="en-US" altLang="zh-TW" sz="2000" dirty="0"/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i="1" dirty="0">
                <a:solidFill>
                  <a:srgbClr val="0033CC"/>
                </a:solidFill>
              </a:rPr>
              <a:t>Ordered pairs</a:t>
            </a:r>
            <a:r>
              <a:rPr lang="en-US" altLang="zh-TW" sz="2000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0033CC"/>
                </a:solidFill>
              </a:rPr>
              <a:t>are used to indicate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relationship between 2 objects</a:t>
            </a:r>
            <a: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b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Note that the ordering of the elements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are important!</a:t>
            </a:r>
          </a:p>
        </p:txBody>
      </p:sp>
      <p:sp>
        <p:nvSpPr>
          <p:cNvPr id="17412" name="Oval 12"/>
          <p:cNvSpPr>
            <a:spLocks noChangeArrowheads="1"/>
          </p:cNvSpPr>
          <p:nvPr/>
        </p:nvSpPr>
        <p:spPr bwMode="auto">
          <a:xfrm>
            <a:off x="6530975" y="798513"/>
            <a:ext cx="115888" cy="130175"/>
          </a:xfrm>
          <a:prstGeom prst="ellipse">
            <a:avLst/>
          </a:prstGeom>
          <a:solidFill>
            <a:srgbClr val="FCFA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grpSp>
        <p:nvGrpSpPr>
          <p:cNvPr id="17413" name="Group 23"/>
          <p:cNvGrpSpPr>
            <a:grpSpLocks/>
          </p:cNvGrpSpPr>
          <p:nvPr/>
        </p:nvGrpSpPr>
        <p:grpSpPr bwMode="auto">
          <a:xfrm>
            <a:off x="5537200" y="2560638"/>
            <a:ext cx="3148013" cy="4003675"/>
            <a:chOff x="3488" y="1714"/>
            <a:chExt cx="1837" cy="2302"/>
          </a:xfrm>
        </p:grpSpPr>
        <p:pic>
          <p:nvPicPr>
            <p:cNvPr id="1741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8" y="1714"/>
              <a:ext cx="1837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Oval 13"/>
            <p:cNvSpPr>
              <a:spLocks noChangeArrowheads="1"/>
            </p:cNvSpPr>
            <p:nvPr/>
          </p:nvSpPr>
          <p:spPr bwMode="auto">
            <a:xfrm>
              <a:off x="3957" y="3620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6" name="Oval 14"/>
            <p:cNvSpPr>
              <a:spLocks noChangeArrowheads="1"/>
            </p:cNvSpPr>
            <p:nvPr/>
          </p:nvSpPr>
          <p:spPr bwMode="auto">
            <a:xfrm>
              <a:off x="4029" y="3729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7" name="Oval 15"/>
            <p:cNvSpPr>
              <a:spLocks noChangeArrowheads="1"/>
            </p:cNvSpPr>
            <p:nvPr/>
          </p:nvSpPr>
          <p:spPr bwMode="auto">
            <a:xfrm>
              <a:off x="4476" y="27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8" name="Oval 16"/>
            <p:cNvSpPr>
              <a:spLocks noChangeArrowheads="1"/>
            </p:cNvSpPr>
            <p:nvPr/>
          </p:nvSpPr>
          <p:spPr bwMode="auto">
            <a:xfrm>
              <a:off x="4704" y="28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9" name="Oval 17"/>
            <p:cNvSpPr>
              <a:spLocks noChangeArrowheads="1"/>
            </p:cNvSpPr>
            <p:nvPr/>
          </p:nvSpPr>
          <p:spPr bwMode="auto">
            <a:xfrm>
              <a:off x="4364" y="2017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7420" name="AutoShape 20"/>
            <p:cNvCxnSpPr>
              <a:cxnSpLocks noChangeShapeType="1"/>
              <a:stCxn id="17416" idx="1"/>
              <a:endCxn id="17415" idx="2"/>
            </p:cNvCxnSpPr>
            <p:nvPr/>
          </p:nvCxnSpPr>
          <p:spPr bwMode="auto">
            <a:xfrm flipH="1" flipV="1">
              <a:off x="3957" y="3648"/>
              <a:ext cx="80" cy="89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AutoShape 21"/>
            <p:cNvCxnSpPr>
              <a:cxnSpLocks noChangeShapeType="1"/>
              <a:stCxn id="17418" idx="1"/>
              <a:endCxn id="17417" idx="0"/>
            </p:cNvCxnSpPr>
            <p:nvPr/>
          </p:nvCxnSpPr>
          <p:spPr bwMode="auto">
            <a:xfrm flipH="1" flipV="1">
              <a:off x="4504" y="2785"/>
              <a:ext cx="208" cy="108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2" name="AutoShape 22"/>
            <p:cNvCxnSpPr>
              <a:cxnSpLocks noChangeShapeType="1"/>
              <a:stCxn id="17417" idx="0"/>
              <a:endCxn id="17419" idx="2"/>
            </p:cNvCxnSpPr>
            <p:nvPr/>
          </p:nvCxnSpPr>
          <p:spPr bwMode="auto">
            <a:xfrm flipH="1" flipV="1">
              <a:off x="4364" y="2045"/>
              <a:ext cx="140" cy="740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utoUpdateAnimBg="0"/>
      <p:bldP spid="28774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 bwMode="auto">
          <a:xfrm>
            <a:off x="4884738" y="3556000"/>
            <a:ext cx="3251200" cy="255428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641350" y="3563938"/>
            <a:ext cx="4071938" cy="255428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Notation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8738"/>
            <a:ext cx="7532688" cy="241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dirty="0"/>
              <a:t>Given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relation R on A</a:t>
            </a:r>
            <a:r>
              <a:rPr lang="en-US" altLang="zh-TW" i="1" dirty="0"/>
              <a:t>,  two elements a, b in A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/>
              <a:t>	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 b </a:t>
            </a:r>
            <a:r>
              <a:rPr lang="en-US" altLang="zh-TW" dirty="0" err="1"/>
              <a:t>iff</a:t>
            </a:r>
            <a:r>
              <a:rPr lang="en-US" altLang="zh-TW" dirty="0"/>
              <a:t> (</a:t>
            </a:r>
            <a:r>
              <a:rPr lang="en-US" altLang="zh-TW" i="1" dirty="0"/>
              <a:t>a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ym typeface="Symbol" pitchFamily="18" charset="2"/>
              </a:rPr>
              <a:t> a</a:t>
            </a:r>
            <a:r>
              <a:rPr lang="en-US" altLang="zh-TW" dirty="0">
                <a:sym typeface="Symbol" pitchFamily="18" charset="2"/>
              </a:rPr>
              <a:t> is said to be related to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by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e.g. </a:t>
            </a:r>
            <a:r>
              <a:rPr lang="en-US" altLang="zh-TW" i="1" dirty="0">
                <a:sym typeface="Symbol" pitchFamily="18" charset="2"/>
              </a:rPr>
              <a:t>A = </a:t>
            </a:r>
            <a:r>
              <a:rPr lang="en-US" altLang="zh-TW" dirty="0">
                <a:sym typeface="Symbol" pitchFamily="18" charset="2"/>
              </a:rPr>
              <a:t>{ 1, 2, 3, 4 }.  </a:t>
            </a:r>
            <a:r>
              <a:rPr lang="en-US" altLang="zh-TW" i="1" dirty="0">
                <a:sym typeface="Symbol" pitchFamily="18" charset="2"/>
              </a:rPr>
              <a:t>R = </a:t>
            </a:r>
            <a:r>
              <a:rPr lang="en-US" altLang="zh-TW" dirty="0">
                <a:sym typeface="Symbol" pitchFamily="18" charset="2"/>
              </a:rPr>
              <a:t>{ (</a:t>
            </a:r>
            <a:r>
              <a:rPr lang="en-US" altLang="zh-TW" i="1" dirty="0">
                <a:sym typeface="Symbol" pitchFamily="18" charset="2"/>
              </a:rPr>
              <a:t>a, b</a:t>
            </a:r>
            <a:r>
              <a:rPr lang="en-US" altLang="zh-TW" dirty="0">
                <a:sym typeface="Symbol" pitchFamily="18" charset="2"/>
              </a:rPr>
              <a:t>) | 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divides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What are the elements of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3375" y="3760788"/>
            <a:ext cx="2406650" cy="1979612"/>
            <a:chOff x="3654" y="2655"/>
            <a:chExt cx="1516" cy="1247"/>
          </a:xfrm>
        </p:grpSpPr>
        <p:sp>
          <p:nvSpPr>
            <p:cNvPr id="18479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0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1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2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3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8484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18485" name="AutoShape 11"/>
            <p:cNvCxnSpPr>
              <a:cxnSpLocks noChangeShapeType="1"/>
              <a:stCxn id="18479" idx="7"/>
              <a:endCxn id="18480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6" name="AutoShape 12"/>
            <p:cNvCxnSpPr>
              <a:cxnSpLocks noChangeShapeType="1"/>
              <a:stCxn id="18479" idx="4"/>
              <a:endCxn id="18481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7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8" name="AutoShape 14"/>
            <p:cNvCxnSpPr>
              <a:cxnSpLocks noChangeShapeType="1"/>
              <a:stCxn id="18480" idx="4"/>
              <a:endCxn id="18482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9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0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18492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18493" name="AutoShape 19"/>
            <p:cNvCxnSpPr>
              <a:cxnSpLocks noChangeShapeType="1"/>
              <a:endCxn id="18482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4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4914900" y="6119813"/>
            <a:ext cx="3216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Graph Representation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01738" y="6111875"/>
            <a:ext cx="309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Table Representation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41363" y="3667125"/>
          <a:ext cx="3895725" cy="2381250"/>
        </p:xfrm>
        <a:graphic>
          <a:graphicData uri="http://schemas.openxmlformats.org/drawingml/2006/table">
            <a:tbl>
              <a:tblPr/>
              <a:tblGrid>
                <a:gridCol w="779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94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9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94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78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91842" grpId="0" autoUpdateAnimBg="0"/>
      <p:bldP spid="291843" grpId="0" build="p" bldLvl="2" autoUpdateAnimBg="0"/>
      <p:bldP spid="291861" grpId="0" autoUpdateAnimBg="0"/>
      <p:bldP spid="2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Reflexive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229600" cy="4652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reflexive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a,a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I.e., 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ym typeface="Symbol" pitchFamily="18" charset="2"/>
              </a:rPr>
              <a:t>:</a:t>
            </a:r>
            <a:r>
              <a:rPr lang="en-US" altLang="zh-TW" sz="2000" dirty="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divides 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 as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a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In contrasts, the following relations are not reflexive</a:t>
            </a:r>
            <a:r>
              <a:rPr lang="en-US" altLang="zh-TW" sz="2000" dirty="0">
                <a:sym typeface="Symbol" pitchFamily="18" charset="2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“</a:t>
            </a:r>
            <a:r>
              <a:rPr lang="en-US" altLang="zh-TW" sz="2000" dirty="0">
                <a:sym typeface="Symbol" pitchFamily="18" charset="2"/>
              </a:rPr>
              <a:t>Parents” as a relation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</a:t>
            </a:r>
            <a:r>
              <a:rPr lang="en-US" altLang="zh-TW" sz="2000" i="1" dirty="0">
                <a:sym typeface="Symbol" pitchFamily="18" charset="2"/>
              </a:rPr>
              <a:t>a = b</a:t>
            </a:r>
            <a:r>
              <a:rPr lang="en-US" altLang="zh-TW" sz="2000" dirty="0">
                <a:sym typeface="Symbol" pitchFamily="18" charset="2"/>
              </a:rPr>
              <a:t> + 1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&lt;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84950" y="1454150"/>
            <a:ext cx="1293813" cy="990600"/>
            <a:chOff x="4112" y="1087"/>
            <a:chExt cx="815" cy="624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4112" y="108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2" name="AutoShape 6"/>
            <p:cNvCxnSpPr>
              <a:cxnSpLocks noChangeShapeType="1"/>
              <a:endCxn id="19461" idx="2"/>
            </p:cNvCxnSpPr>
            <p:nvPr/>
          </p:nvCxnSpPr>
          <p:spPr bwMode="auto">
            <a:xfrm rot="10800000">
              <a:off x="4112" y="111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840" y="112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4" name="AutoShape 8"/>
            <p:cNvCxnSpPr>
              <a:cxnSpLocks noChangeShapeType="1"/>
              <a:endCxn id="19463" idx="2"/>
            </p:cNvCxnSpPr>
            <p:nvPr/>
          </p:nvCxnSpPr>
          <p:spPr bwMode="auto">
            <a:xfrm rot="10800000">
              <a:off x="4840" y="115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4128" y="160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6" name="AutoShape 10"/>
            <p:cNvCxnSpPr>
              <a:cxnSpLocks noChangeShapeType="1"/>
              <a:endCxn id="19465" idx="2"/>
            </p:cNvCxnSpPr>
            <p:nvPr/>
          </p:nvCxnSpPr>
          <p:spPr bwMode="auto">
            <a:xfrm rot="10800000">
              <a:off x="4128" y="163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4856" y="164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8" name="AutoShape 12"/>
            <p:cNvCxnSpPr>
              <a:cxnSpLocks noChangeShapeType="1"/>
              <a:endCxn id="19467" idx="2"/>
            </p:cNvCxnSpPr>
            <p:nvPr/>
          </p:nvCxnSpPr>
          <p:spPr bwMode="auto">
            <a:xfrm rot="10800000">
              <a:off x="4856" y="167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  <p:bldP spid="329731" grpId="0" uiExpand="1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Properties of Relations – Symmetric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735138"/>
            <a:ext cx="8229600" cy="30257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symmetric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b,a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whenever </a:t>
            </a:r>
            <a:r>
              <a:rPr lang="en-US" altLang="zh-TW" dirty="0"/>
              <a:t>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sz="28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 (Symmetric)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 = { (</a:t>
            </a:r>
            <a:r>
              <a:rPr lang="en-US" altLang="zh-TW" i="1" dirty="0" err="1"/>
              <a:t>a,b</a:t>
            </a:r>
            <a:r>
              <a:rPr lang="en-US" altLang="zh-TW" i="1" dirty="0"/>
              <a:t>) | a + b </a:t>
            </a:r>
            <a:r>
              <a:rPr lang="en-US" altLang="zh-TW" i="1" dirty="0">
                <a:sym typeface="Symbol" pitchFamily="18" charset="2"/>
              </a:rPr>
              <a:t> 3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×</a:t>
            </a:r>
            <a:r>
              <a:rPr lang="en-US" altLang="zh-TW" dirty="0"/>
              <a:t> </a:t>
            </a:r>
            <a:r>
              <a:rPr lang="en-US" altLang="zh-TW" i="1" dirty="0"/>
              <a:t>b </a:t>
            </a:r>
            <a:r>
              <a:rPr lang="en-US" altLang="zh-CN" i="1" dirty="0"/>
              <a:t>= 24</a:t>
            </a:r>
            <a:r>
              <a:rPr lang="en-US" altLang="zh-TW" dirty="0">
                <a:sym typeface="Symbol" pitchFamily="18" charset="2"/>
              </a:rPr>
              <a:t> }</a:t>
            </a:r>
            <a:endParaRPr lang="en-US" altLang="zh-TW" dirty="0"/>
          </a:p>
          <a:p>
            <a:pPr lvl="1">
              <a:buFont typeface="Wingdings" pitchFamily="2" charset="2"/>
              <a:buNone/>
              <a:defRPr/>
            </a:pPr>
            <a:endParaRPr lang="en-US" altLang="zh-TW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54950" y="2160588"/>
            <a:ext cx="222250" cy="1390650"/>
            <a:chOff x="4813" y="1262"/>
            <a:chExt cx="140" cy="876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4849" y="126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4878" y="207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533" y="1638"/>
              <a:ext cx="780" cy="61"/>
            </a:xfrm>
            <a:prstGeom prst="curvedConnector4">
              <a:avLst>
                <a:gd name="adj1" fmla="val 5894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8"/>
            <p:cNvCxnSpPr>
              <a:cxnSpLocks noChangeShapeType="1"/>
            </p:cNvCxnSpPr>
            <p:nvPr/>
          </p:nvCxnSpPr>
          <p:spPr bwMode="auto">
            <a:xfrm rot="16200000" flipV="1">
              <a:off x="4422" y="1685"/>
              <a:ext cx="844" cy="61"/>
            </a:xfrm>
            <a:prstGeom prst="curvedConnector4">
              <a:avLst>
                <a:gd name="adj1" fmla="val 5565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utoUpdateAnimBg="0"/>
      <p:bldP spid="33075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Transitive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transitive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whenever 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and </a:t>
            </a:r>
            <a:r>
              <a:rPr lang="en-US" altLang="zh-TW" dirty="0"/>
              <a:t>(</a:t>
            </a:r>
            <a:r>
              <a:rPr lang="en-US" altLang="zh-TW" i="1" dirty="0" err="1"/>
              <a:t>b,c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 then </a:t>
            </a:r>
            <a:r>
              <a:rPr lang="en-US" altLang="zh-TW" dirty="0"/>
              <a:t>(</a:t>
            </a:r>
            <a:r>
              <a:rPr lang="en-US" altLang="zh-TW" i="1" dirty="0" err="1"/>
              <a:t>a,c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c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b,c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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sz="20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dirty="0"/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TW" dirty="0"/>
              <a:t>&gt;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divides</a:t>
            </a:r>
            <a:r>
              <a:rPr lang="en-US" altLang="zh-TW" dirty="0"/>
              <a:t>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>
              <a:defRPr/>
            </a:pPr>
            <a:endParaRPr lang="en-US" altLang="zh-TW" sz="2800" dirty="0"/>
          </a:p>
          <a:p>
            <a:pPr>
              <a:defRPr/>
            </a:pPr>
            <a:endParaRPr lang="en-US" altLang="zh-TW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9525" y="2817813"/>
            <a:ext cx="158750" cy="2097087"/>
            <a:chOff x="4806" y="1775"/>
            <a:chExt cx="100" cy="1321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816" y="178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824" y="240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824" y="303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 rot="5400000">
              <a:off x="4522" y="2105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AutoShape 9"/>
            <p:cNvCxnSpPr>
              <a:cxnSpLocks noChangeShapeType="1"/>
            </p:cNvCxnSpPr>
            <p:nvPr/>
          </p:nvCxnSpPr>
          <p:spPr bwMode="auto">
            <a:xfrm rot="5400000">
              <a:off x="4529" y="2740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 rot="5400000" flipV="1">
              <a:off x="4246" y="2395"/>
              <a:ext cx="1280" cy="40"/>
            </a:xfrm>
            <a:prstGeom prst="curvedConnector4">
              <a:avLst>
                <a:gd name="adj1" fmla="val 5625"/>
                <a:gd name="adj2" fmla="val 4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autoUpdateAnimBg="0"/>
      <p:bldP spid="331779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Notation:</a:t>
            </a:r>
            <a:br>
              <a:rPr lang="en-US" dirty="0"/>
            </a:br>
            <a:r>
              <a:rPr lang="en-US" dirty="0"/>
              <a:t>How fast is a function growing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A, B, C, D are 4 programs. And the running times are </a:t>
            </a:r>
            <a:r>
              <a:rPr lang="en-US" dirty="0">
                <a:latin typeface="Arial"/>
              </a:rPr>
              <a:t>400log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/>
              <a:t> n, 100n, </a:t>
            </a:r>
            <a:r>
              <a:rPr lang="en-US" dirty="0">
                <a:latin typeface="Arial"/>
              </a:rPr>
              <a:t>5n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Arial"/>
              </a:rPr>
              <a:t>2</a:t>
            </a:r>
            <a:r>
              <a:rPr lang="en-US" baseline="30000" dirty="0">
                <a:latin typeface="Arial"/>
              </a:rPr>
              <a:t>n</a:t>
            </a:r>
            <a:r>
              <a:rPr lang="en-US" dirty="0"/>
              <a:t> on input size n</a:t>
            </a:r>
          </a:p>
          <a:p>
            <a:r>
              <a:rPr lang="en-US" dirty="0"/>
              <a:t>What’s the running time for the following input size: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fast a function grows is more important than the factors.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465" y="3310811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400log</a:t>
                      </a:r>
                      <a:r>
                        <a:rPr lang="en-US" baseline="-25000" dirty="0">
                          <a:latin typeface="+mn-lt"/>
                        </a:rPr>
                        <a:t>2</a:t>
                      </a:r>
                      <a:r>
                        <a:rPr lang="en-US" dirty="0"/>
                        <a:t>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5n</a:t>
                      </a:r>
                      <a:r>
                        <a:rPr lang="en-US" baseline="30000" dirty="0">
                          <a:latin typeface="+mn-lt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baseline="30000" dirty="0">
                          <a:latin typeface="+mn-lt"/>
                        </a:rPr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65536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5242880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1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sz="2000"/>
              <a:t>Properties:</a:t>
            </a:r>
          </a:p>
          <a:p>
            <a:pPr marL="0" indent="0">
              <a:buFontTx/>
              <a:buNone/>
            </a:pPr>
            <a:r>
              <a:rPr lang="en-US" altLang="zh-TW" sz="2000"/>
              <a:t>Reflexive?</a:t>
            </a:r>
          </a:p>
          <a:p>
            <a:pPr marL="0" indent="0">
              <a:buFontTx/>
              <a:buNone/>
            </a:pPr>
            <a:r>
              <a:rPr lang="en-US" altLang="zh-TW" sz="2000"/>
              <a:t>Symmetric?</a:t>
            </a:r>
          </a:p>
          <a:p>
            <a:pPr marL="0" indent="0">
              <a:buFontTx/>
              <a:buNone/>
            </a:pPr>
            <a:r>
              <a:rPr lang="en-US" altLang="zh-TW" sz="2000"/>
              <a:t>Transitive?</a:t>
            </a:r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r>
              <a:rPr lang="en-US" altLang="zh-TW" sz="2000"/>
              <a:t>Does there exist a relation which has all these </a:t>
            </a:r>
            <a:r>
              <a:rPr lang="en-US" altLang="zh-CN" sz="2000"/>
              <a:t>3</a:t>
            </a:r>
            <a:r>
              <a:rPr lang="en-US" altLang="zh-TW" sz="2000"/>
              <a:t> properties?</a:t>
            </a:r>
          </a:p>
          <a:p>
            <a:pPr marL="0" indent="0">
              <a:buFontTx/>
              <a:buNone/>
            </a:pPr>
            <a:endParaRPr lang="en-US" altLang="zh-TW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1414463"/>
            <a:ext cx="2406650" cy="1979612"/>
            <a:chOff x="3654" y="2655"/>
            <a:chExt cx="1516" cy="1247"/>
          </a:xfrm>
        </p:grpSpPr>
        <p:sp>
          <p:nvSpPr>
            <p:cNvPr id="22548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49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0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53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54" name="AutoShape 11"/>
            <p:cNvCxnSpPr>
              <a:cxnSpLocks noChangeShapeType="1"/>
              <a:stCxn id="22548" idx="7"/>
              <a:endCxn id="22549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5" name="AutoShape 12"/>
            <p:cNvCxnSpPr>
              <a:cxnSpLocks noChangeShapeType="1"/>
              <a:stCxn id="22548" idx="4"/>
              <a:endCxn id="22550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6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7" name="AutoShape 14"/>
            <p:cNvCxnSpPr>
              <a:cxnSpLocks noChangeShapeType="1"/>
              <a:stCxn id="22549" idx="4"/>
              <a:endCxn id="22551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61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62" name="AutoShape 19"/>
            <p:cNvCxnSpPr>
              <a:cxnSpLocks noChangeShapeType="1"/>
              <a:endCxn id="22551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3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387975" y="3987800"/>
            <a:ext cx="2317750" cy="1979613"/>
            <a:chOff x="5387975" y="3987800"/>
            <a:chExt cx="2317750" cy="1979613"/>
          </a:xfrm>
        </p:grpSpPr>
        <p:sp>
          <p:nvSpPr>
            <p:cNvPr id="22534" name="Oval 22"/>
            <p:cNvSpPr>
              <a:spLocks noChangeArrowheads="1"/>
            </p:cNvSpPr>
            <p:nvPr/>
          </p:nvSpPr>
          <p:spPr bwMode="auto">
            <a:xfrm>
              <a:off x="5797550" y="43576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5" name="Oval 23"/>
            <p:cNvSpPr>
              <a:spLocks noChangeArrowheads="1"/>
            </p:cNvSpPr>
            <p:nvPr/>
          </p:nvSpPr>
          <p:spPr bwMode="auto">
            <a:xfrm>
              <a:off x="7232650" y="4319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6" name="Oval 24"/>
            <p:cNvSpPr>
              <a:spLocks noChangeArrowheads="1"/>
            </p:cNvSpPr>
            <p:nvPr/>
          </p:nvSpPr>
          <p:spPr bwMode="auto">
            <a:xfrm>
              <a:off x="5797550" y="57292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7" name="Oval 25"/>
            <p:cNvSpPr>
              <a:spLocks noChangeArrowheads="1"/>
            </p:cNvSpPr>
            <p:nvPr/>
          </p:nvSpPr>
          <p:spPr bwMode="auto">
            <a:xfrm>
              <a:off x="7232650" y="5716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5832475" y="3987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39" name="Text Box 27"/>
            <p:cNvSpPr txBox="1">
              <a:spLocks noChangeArrowheads="1"/>
            </p:cNvSpPr>
            <p:nvPr/>
          </p:nvSpPr>
          <p:spPr bwMode="auto">
            <a:xfrm>
              <a:off x="7394575" y="41402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40" name="AutoShape 28"/>
            <p:cNvCxnSpPr>
              <a:cxnSpLocks noChangeShapeType="1"/>
            </p:cNvCxnSpPr>
            <p:nvPr/>
          </p:nvCxnSpPr>
          <p:spPr bwMode="auto">
            <a:xfrm flipV="1">
              <a:off x="5884863" y="5770563"/>
              <a:ext cx="13477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AutoShape 29"/>
            <p:cNvCxnSpPr>
              <a:cxnSpLocks noChangeShapeType="1"/>
              <a:stCxn id="22534" idx="4"/>
              <a:endCxn id="22536" idx="0"/>
            </p:cNvCxnSpPr>
            <p:nvPr/>
          </p:nvCxnSpPr>
          <p:spPr bwMode="auto">
            <a:xfrm>
              <a:off x="5848350" y="4459288"/>
              <a:ext cx="0" cy="1270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AutoShape 30"/>
            <p:cNvCxnSpPr>
              <a:cxnSpLocks noChangeShapeType="1"/>
            </p:cNvCxnSpPr>
            <p:nvPr/>
          </p:nvCxnSpPr>
          <p:spPr bwMode="auto">
            <a:xfrm>
              <a:off x="5861050" y="4395788"/>
              <a:ext cx="1385888" cy="1322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5797550" y="4357688"/>
              <a:ext cx="50800" cy="50800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4" name="Text Box 34"/>
            <p:cNvSpPr txBox="1">
              <a:spLocks noChangeArrowheads="1"/>
            </p:cNvSpPr>
            <p:nvPr/>
          </p:nvSpPr>
          <p:spPr bwMode="auto">
            <a:xfrm>
              <a:off x="5387975" y="56007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45" name="Text Box 35"/>
            <p:cNvSpPr txBox="1">
              <a:spLocks noChangeArrowheads="1"/>
            </p:cNvSpPr>
            <p:nvPr/>
          </p:nvSpPr>
          <p:spPr bwMode="auto">
            <a:xfrm>
              <a:off x="7112000" y="5265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46" name="AutoShape 36"/>
            <p:cNvCxnSpPr>
              <a:cxnSpLocks noChangeShapeType="1"/>
              <a:stCxn id="22537" idx="7"/>
              <a:endCxn id="22537" idx="4"/>
            </p:cNvCxnSpPr>
            <p:nvPr/>
          </p:nvCxnSpPr>
          <p:spPr bwMode="auto">
            <a:xfrm rot="-5400000" flipH="1" flipV="1">
              <a:off x="7258050" y="5756275"/>
              <a:ext cx="87313" cy="36513"/>
            </a:xfrm>
            <a:prstGeom prst="curvedConnector5">
              <a:avLst>
                <a:gd name="adj1" fmla="val -278181"/>
                <a:gd name="adj2" fmla="val -1165218"/>
                <a:gd name="adj3" fmla="val 361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AutoShape 37"/>
            <p:cNvCxnSpPr>
              <a:cxnSpLocks noChangeShapeType="1"/>
              <a:stCxn id="22537" idx="3"/>
              <a:endCxn id="22536" idx="5"/>
            </p:cNvCxnSpPr>
            <p:nvPr/>
          </p:nvCxnSpPr>
          <p:spPr bwMode="auto">
            <a:xfrm rot="5400000">
              <a:off x="6559551" y="5129212"/>
              <a:ext cx="12700" cy="1362075"/>
            </a:xfrm>
            <a:prstGeom prst="curvedConnector3">
              <a:avLst>
                <a:gd name="adj1" fmla="val 20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Relations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817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on </a:t>
            </a:r>
            <a:r>
              <a:rPr lang="en-US" altLang="zh-TW" i="1" dirty="0"/>
              <a:t>A</a:t>
            </a:r>
            <a:r>
              <a:rPr lang="en-US" altLang="zh-TW" dirty="0"/>
              <a:t> is called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relation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it is </a:t>
            </a:r>
            <a:r>
              <a:rPr lang="en-US" altLang="zh-TW" dirty="0">
                <a:solidFill>
                  <a:srgbClr val="0000FF"/>
                </a:solidFill>
              </a:rPr>
              <a:t>reflexive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0000FF"/>
                </a:solidFill>
              </a:rPr>
              <a:t>symmetric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0000FF"/>
                </a:solidFill>
              </a:rPr>
              <a:t>transitive</a:t>
            </a:r>
            <a:r>
              <a:rPr lang="en-US" altLang="zh-TW" dirty="0"/>
              <a:t>.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457200" y="4064000"/>
            <a:ext cx="8229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endParaRPr lang="en-US" altLang="zh-TW" sz="2000">
              <a:sym typeface="Symbol" pitchFamily="18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>
                <a:sym typeface="Symbol" pitchFamily="18" charset="2"/>
              </a:rPr>
              <a:t>Suppose </a:t>
            </a:r>
            <a:r>
              <a:rPr lang="en-US" altLang="zh-TW" sz="2000" i="1">
                <a:sym typeface="Symbol" pitchFamily="18" charset="2"/>
              </a:rPr>
              <a:t>R </a:t>
            </a:r>
            <a:r>
              <a:rPr lang="en-US" altLang="zh-TW" sz="2000">
                <a:sym typeface="Symbol" pitchFamily="18" charset="2"/>
              </a:rPr>
              <a:t>is the relation on the set of people with the same family name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 i="1">
                <a:sym typeface="Symbol" pitchFamily="18" charset="2"/>
              </a:rPr>
              <a:t>a R b</a:t>
            </a:r>
            <a:r>
              <a:rPr lang="en-US" altLang="zh-TW" sz="2000">
                <a:sym typeface="Symbol" pitchFamily="18" charset="2"/>
              </a:rPr>
              <a:t> : </a:t>
            </a:r>
            <a:r>
              <a:rPr lang="en-US" altLang="zh-TW" sz="2000" i="1">
                <a:sym typeface="Symbol" pitchFamily="18" charset="2"/>
              </a:rPr>
              <a:t>a </a:t>
            </a:r>
            <a:r>
              <a:rPr lang="en-US" altLang="zh-TW" sz="2000">
                <a:sym typeface="Symbol" pitchFamily="18" charset="2"/>
              </a:rPr>
              <a:t>sits in the same row as </a:t>
            </a:r>
            <a:r>
              <a:rPr lang="en-US" altLang="zh-TW" sz="2000" i="1">
                <a:sym typeface="Symbol" pitchFamily="18" charset="2"/>
              </a:rPr>
              <a:t>b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reflexive? 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symmetric? 	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transitive?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Is </a:t>
            </a:r>
            <a:r>
              <a:rPr lang="en-US" altLang="zh-TW" i="1">
                <a:sym typeface="Symbol" pitchFamily="18" charset="2"/>
              </a:rPr>
              <a:t>R </a:t>
            </a:r>
            <a:r>
              <a:rPr lang="en-US" altLang="zh-TW">
                <a:sym typeface="Symbol" pitchFamily="18" charset="2"/>
              </a:rPr>
              <a:t>an equivalence relation?</a:t>
            </a:r>
            <a:endParaRPr lang="en-US" altLang="zh-TW" i="1"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49500" y="2667000"/>
            <a:ext cx="4075113" cy="1135063"/>
            <a:chOff x="1480" y="1680"/>
            <a:chExt cx="2567" cy="715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1480" y="186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2480" y="1680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152" y="230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008" y="2248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3960" y="233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3720" y="181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 rot="10800000">
              <a:off x="3976" y="2352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 rot="10800000">
              <a:off x="3032" y="2264"/>
              <a:ext cx="71" cy="23"/>
            </a:xfrm>
            <a:prstGeom prst="curvedConnector5">
              <a:avLst>
                <a:gd name="adj1" fmla="val -290144"/>
                <a:gd name="adj2" fmla="val -1117394"/>
                <a:gd name="adj3" fmla="val 132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 rot="10800000">
              <a:off x="1504" y="1880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2480" y="170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3728" y="182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17"/>
            <p:cNvCxnSpPr>
              <a:cxnSpLocks noChangeShapeType="1"/>
            </p:cNvCxnSpPr>
            <p:nvPr/>
          </p:nvCxnSpPr>
          <p:spPr bwMode="auto">
            <a:xfrm rot="5400000" flipV="1">
              <a:off x="2490" y="1708"/>
              <a:ext cx="568" cy="528"/>
            </a:xfrm>
            <a:prstGeom prst="curvedConnector3">
              <a:avLst>
                <a:gd name="adj1" fmla="val -4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18"/>
            <p:cNvCxnSpPr>
              <a:cxnSpLocks noChangeShapeType="1"/>
              <a:stCxn id="23563" idx="4"/>
              <a:endCxn id="23562" idx="7"/>
            </p:cNvCxnSpPr>
            <p:nvPr/>
          </p:nvCxnSpPr>
          <p:spPr bwMode="auto">
            <a:xfrm rot="16200000" flipH="1">
              <a:off x="3645" y="1980"/>
              <a:ext cx="470" cy="260"/>
            </a:xfrm>
            <a:prstGeom prst="curvedConnector3">
              <a:avLst>
                <a:gd name="adj1" fmla="val 936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19"/>
            <p:cNvCxnSpPr>
              <a:cxnSpLocks noChangeShapeType="1"/>
              <a:stCxn id="23562" idx="0"/>
              <a:endCxn id="23563" idx="4"/>
            </p:cNvCxnSpPr>
            <p:nvPr/>
          </p:nvCxnSpPr>
          <p:spPr bwMode="auto">
            <a:xfrm rot="5400000" flipH="1">
              <a:off x="3639" y="1986"/>
              <a:ext cx="461" cy="240"/>
            </a:xfrm>
            <a:prstGeom prst="curvedConnector3">
              <a:avLst>
                <a:gd name="adj1" fmla="val 2038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20"/>
            <p:cNvCxnSpPr>
              <a:cxnSpLocks noChangeShapeType="1"/>
              <a:stCxn id="23561" idx="4"/>
              <a:endCxn id="23560" idx="5"/>
            </p:cNvCxnSpPr>
            <p:nvPr/>
          </p:nvCxnSpPr>
          <p:spPr bwMode="auto">
            <a:xfrm rot="5400000">
              <a:off x="2596" y="1913"/>
              <a:ext cx="47" cy="836"/>
            </a:xfrm>
            <a:prstGeom prst="curvedConnector3">
              <a:avLst>
                <a:gd name="adj1" fmla="val 4255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1"/>
            <p:cNvCxnSpPr>
              <a:cxnSpLocks noChangeShapeType="1"/>
              <a:stCxn id="23560" idx="7"/>
              <a:endCxn id="23559" idx="4"/>
            </p:cNvCxnSpPr>
            <p:nvPr/>
          </p:nvCxnSpPr>
          <p:spPr bwMode="auto">
            <a:xfrm flipV="1">
              <a:off x="2202" y="1739"/>
              <a:ext cx="308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2"/>
            <p:cNvCxnSpPr>
              <a:cxnSpLocks noChangeShapeType="1"/>
              <a:stCxn id="23560" idx="0"/>
              <a:endCxn id="23561" idx="5"/>
            </p:cNvCxnSpPr>
            <p:nvPr/>
          </p:nvCxnSpPr>
          <p:spPr bwMode="auto">
            <a:xfrm flipV="1">
              <a:off x="2182" y="2298"/>
              <a:ext cx="876" cy="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23"/>
            <p:cNvCxnSpPr>
              <a:cxnSpLocks noChangeShapeType="1"/>
              <a:stCxn id="23561" idx="1"/>
            </p:cNvCxnSpPr>
            <p:nvPr/>
          </p:nvCxnSpPr>
          <p:spPr bwMode="auto">
            <a:xfrm flipH="1" flipV="1">
              <a:off x="2531" y="1710"/>
              <a:ext cx="486" cy="5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24"/>
            <p:cNvCxnSpPr>
              <a:cxnSpLocks noChangeShapeType="1"/>
            </p:cNvCxnSpPr>
            <p:nvPr/>
          </p:nvCxnSpPr>
          <p:spPr bwMode="auto">
            <a:xfrm rot="10800000" flipH="1">
              <a:off x="2144" y="2304"/>
              <a:ext cx="32" cy="32"/>
            </a:xfrm>
            <a:prstGeom prst="curvedConnector4">
              <a:avLst>
                <a:gd name="adj1" fmla="val -1150005"/>
                <a:gd name="adj2" fmla="val 55312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25"/>
            <p:cNvCxnSpPr>
              <a:cxnSpLocks noChangeShapeType="1"/>
              <a:stCxn id="23559" idx="5"/>
              <a:endCxn id="23560" idx="0"/>
            </p:cNvCxnSpPr>
            <p:nvPr/>
          </p:nvCxnSpPr>
          <p:spPr bwMode="auto">
            <a:xfrm rot="5400000">
              <a:off x="2069" y="1843"/>
              <a:ext cx="574" cy="348"/>
            </a:xfrm>
            <a:prstGeom prst="curvedConnector3">
              <a:avLst>
                <a:gd name="adj1" fmla="val 749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utoUpdateAnimBg="0"/>
      <p:bldP spid="332803" grpId="0" build="p" autoUpdateAnimBg="0"/>
      <p:bldP spid="332804" grpId="0" uiExpand="1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Classes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3321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000"/>
              <a:t>Let </a:t>
            </a:r>
            <a:r>
              <a:rPr lang="en-US" altLang="zh-TW" sz="2000" i="1"/>
              <a:t>R</a:t>
            </a:r>
            <a:r>
              <a:rPr lang="en-US" altLang="zh-TW" sz="2000"/>
              <a:t> be an equivalence relation on a set </a:t>
            </a:r>
            <a:r>
              <a:rPr lang="en-US" altLang="zh-TW" sz="2000" i="1"/>
              <a:t>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of all elements</a:t>
            </a:r>
            <a:r>
              <a:rPr lang="en-US" altLang="zh-TW" sz="2000"/>
              <a:t> that are related to an element </a:t>
            </a:r>
            <a:r>
              <a:rPr lang="en-US" altLang="zh-TW" sz="2000" i="1"/>
              <a:t/>
            </a:r>
            <a:br>
              <a:rPr lang="en-US" altLang="zh-TW" sz="2000" i="1"/>
            </a:br>
            <a:r>
              <a:rPr lang="en-US" altLang="zh-TW" sz="2000" i="1"/>
              <a:t>a </a:t>
            </a:r>
            <a:r>
              <a:rPr lang="en-US" altLang="zh-TW" sz="2000"/>
              <a:t>of </a:t>
            </a:r>
            <a:r>
              <a:rPr lang="en-US" altLang="zh-TW" sz="2000" i="1"/>
              <a:t>A</a:t>
            </a:r>
            <a:r>
              <a:rPr lang="en-US" altLang="zh-TW" sz="2000"/>
              <a:t> is called 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class of 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olidFill>
                  <a:srgbClr val="0000FF"/>
                </a:solidFill>
              </a:rPr>
              <a:t>[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]</a:t>
            </a:r>
            <a:r>
              <a:rPr lang="en-US" altLang="zh-TW" sz="2000" i="1" baseline="-25000">
                <a:solidFill>
                  <a:srgbClr val="0000FF"/>
                </a:solidFill>
              </a:rPr>
              <a:t>R  </a:t>
            </a:r>
            <a:r>
              <a:rPr lang="en-US" altLang="zh-TW" sz="2000" i="1">
                <a:solidFill>
                  <a:srgbClr val="0000FF"/>
                </a:solidFill>
              </a:rPr>
              <a:t>= </a:t>
            </a:r>
            <a:r>
              <a:rPr lang="en-US" altLang="zh-TW" sz="2000">
                <a:solidFill>
                  <a:srgbClr val="0000FF"/>
                </a:solidFill>
              </a:rPr>
              <a:t>{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 | (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,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) 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 </a:t>
            </a: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R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 }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equivalence class of </a:t>
            </a:r>
            <a:r>
              <a:rPr lang="en-US" altLang="zh-TW" sz="2000" i="1"/>
              <a:t>a</a:t>
            </a:r>
            <a:r>
              <a:rPr lang="en-US" altLang="zh-TW" sz="2000"/>
              <a:t> w.r.t. </a:t>
            </a:r>
            <a:r>
              <a:rPr lang="en-US" altLang="zh-TW" sz="2000" i="1"/>
              <a:t>R </a:t>
            </a:r>
            <a:r>
              <a:rPr lang="en-US" altLang="zh-TW" sz="2000"/>
              <a:t>is denoted by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[a]</a:t>
            </a:r>
            <a:r>
              <a:rPr lang="en-US" altLang="zh-TW" sz="2000" i="1" baseline="-2500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zh-TW" sz="2000" i="1" baseline="-25000"/>
              <a:t/>
            </a:r>
            <a:br>
              <a:rPr lang="en-US" altLang="zh-TW" sz="2000" i="1" baseline="-25000"/>
            </a:br>
            <a:r>
              <a:rPr lang="en-US" altLang="zh-TW" sz="2000"/>
              <a:t>(or [</a:t>
            </a:r>
            <a:r>
              <a:rPr lang="en-US" altLang="zh-TW" sz="2000" i="1"/>
              <a:t>a</a:t>
            </a:r>
            <a:r>
              <a:rPr lang="en-US" altLang="zh-TW" sz="2000"/>
              <a:t>] if there is only 1 relation under consideration)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ym typeface="Symbol" pitchFamily="18" charset="2"/>
              </a:rPr>
              <a:t>Any element of an equivalence class is called a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representative </a:t>
            </a:r>
            <a:r>
              <a:rPr lang="en-US" altLang="zh-TW" sz="2000">
                <a:sym typeface="Symbol" pitchFamily="18" charset="2"/>
              </a:rPr>
              <a:t>of the equivalence class.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4750" y="4779963"/>
            <a:ext cx="4425950" cy="1847850"/>
            <a:chOff x="1406" y="3011"/>
            <a:chExt cx="2788" cy="1164"/>
          </a:xfrm>
        </p:grpSpPr>
        <p:grpSp>
          <p:nvGrpSpPr>
            <p:cNvPr id="24584" name="Group 5"/>
            <p:cNvGrpSpPr>
              <a:grpSpLocks/>
            </p:cNvGrpSpPr>
            <p:nvPr/>
          </p:nvGrpSpPr>
          <p:grpSpPr bwMode="auto">
            <a:xfrm>
              <a:off x="1480" y="3291"/>
              <a:ext cx="2567" cy="715"/>
              <a:chOff x="1480" y="1680"/>
              <a:chExt cx="2567" cy="715"/>
            </a:xfrm>
          </p:grpSpPr>
          <p:sp>
            <p:nvSpPr>
              <p:cNvPr id="24591" name="Oval 6"/>
              <p:cNvSpPr>
                <a:spLocks noChangeArrowheads="1"/>
              </p:cNvSpPr>
              <p:nvPr/>
            </p:nvSpPr>
            <p:spPr bwMode="auto">
              <a:xfrm>
                <a:off x="1480" y="186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2" name="Oval 7"/>
              <p:cNvSpPr>
                <a:spLocks noChangeArrowheads="1"/>
              </p:cNvSpPr>
              <p:nvPr/>
            </p:nvSpPr>
            <p:spPr bwMode="auto">
              <a:xfrm>
                <a:off x="2480" y="1680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3" name="Oval 8"/>
              <p:cNvSpPr>
                <a:spLocks noChangeArrowheads="1"/>
              </p:cNvSpPr>
              <p:nvPr/>
            </p:nvSpPr>
            <p:spPr bwMode="auto">
              <a:xfrm>
                <a:off x="2152" y="230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4" name="Oval 9"/>
              <p:cNvSpPr>
                <a:spLocks noChangeArrowheads="1"/>
              </p:cNvSpPr>
              <p:nvPr/>
            </p:nvSpPr>
            <p:spPr bwMode="auto">
              <a:xfrm>
                <a:off x="3008" y="2248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5" name="Oval 10"/>
              <p:cNvSpPr>
                <a:spLocks noChangeArrowheads="1"/>
              </p:cNvSpPr>
              <p:nvPr/>
            </p:nvSpPr>
            <p:spPr bwMode="auto">
              <a:xfrm>
                <a:off x="3960" y="233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6" name="Oval 11"/>
              <p:cNvSpPr>
                <a:spLocks noChangeArrowheads="1"/>
              </p:cNvSpPr>
              <p:nvPr/>
            </p:nvSpPr>
            <p:spPr bwMode="auto">
              <a:xfrm>
                <a:off x="3720" y="181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cxnSp>
            <p:nvCxnSpPr>
              <p:cNvPr id="24597" name="AutoShape 12"/>
              <p:cNvCxnSpPr>
                <a:cxnSpLocks noChangeShapeType="1"/>
              </p:cNvCxnSpPr>
              <p:nvPr/>
            </p:nvCxnSpPr>
            <p:spPr bwMode="auto">
              <a:xfrm rot="10800000">
                <a:off x="3976" y="2352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8" name="AutoShape 13"/>
              <p:cNvCxnSpPr>
                <a:cxnSpLocks noChangeShapeType="1"/>
              </p:cNvCxnSpPr>
              <p:nvPr/>
            </p:nvCxnSpPr>
            <p:spPr bwMode="auto">
              <a:xfrm rot="10800000">
                <a:off x="3032" y="2264"/>
                <a:ext cx="71" cy="23"/>
              </a:xfrm>
              <a:prstGeom prst="curvedConnector5">
                <a:avLst>
                  <a:gd name="adj1" fmla="val -290144"/>
                  <a:gd name="adj2" fmla="val -1117394"/>
                  <a:gd name="adj3" fmla="val 13239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9" name="AutoShape 14"/>
              <p:cNvCxnSpPr>
                <a:cxnSpLocks noChangeShapeType="1"/>
              </p:cNvCxnSpPr>
              <p:nvPr/>
            </p:nvCxnSpPr>
            <p:spPr bwMode="auto">
              <a:xfrm rot="10800000">
                <a:off x="1504" y="1880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0" name="AutoShape 15"/>
              <p:cNvCxnSpPr>
                <a:cxnSpLocks noChangeShapeType="1"/>
              </p:cNvCxnSpPr>
              <p:nvPr/>
            </p:nvCxnSpPr>
            <p:spPr bwMode="auto">
              <a:xfrm rot="10800000" flipH="1">
                <a:off x="2480" y="170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1" name="AutoShape 16"/>
              <p:cNvCxnSpPr>
                <a:cxnSpLocks noChangeShapeType="1"/>
              </p:cNvCxnSpPr>
              <p:nvPr/>
            </p:nvCxnSpPr>
            <p:spPr bwMode="auto">
              <a:xfrm rot="10800000" flipH="1">
                <a:off x="3728" y="182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2" name="AutoShape 17"/>
              <p:cNvCxnSpPr>
                <a:cxnSpLocks noChangeShapeType="1"/>
              </p:cNvCxnSpPr>
              <p:nvPr/>
            </p:nvCxnSpPr>
            <p:spPr bwMode="auto">
              <a:xfrm rot="5400000" flipV="1">
                <a:off x="2490" y="1708"/>
                <a:ext cx="568" cy="528"/>
              </a:xfrm>
              <a:prstGeom prst="curvedConnector3">
                <a:avLst>
                  <a:gd name="adj1" fmla="val -422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3" name="AutoShape 18"/>
              <p:cNvCxnSpPr>
                <a:cxnSpLocks noChangeShapeType="1"/>
                <a:stCxn id="24596" idx="4"/>
                <a:endCxn id="24595" idx="7"/>
              </p:cNvCxnSpPr>
              <p:nvPr/>
            </p:nvCxnSpPr>
            <p:spPr bwMode="auto">
              <a:xfrm rot="16200000" flipH="1">
                <a:off x="3645" y="1980"/>
                <a:ext cx="470" cy="260"/>
              </a:xfrm>
              <a:prstGeom prst="curvedConnector3">
                <a:avLst>
                  <a:gd name="adj1" fmla="val 936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4" name="AutoShape 19"/>
              <p:cNvCxnSpPr>
                <a:cxnSpLocks noChangeShapeType="1"/>
                <a:stCxn id="24595" idx="0"/>
                <a:endCxn id="24596" idx="4"/>
              </p:cNvCxnSpPr>
              <p:nvPr/>
            </p:nvCxnSpPr>
            <p:spPr bwMode="auto">
              <a:xfrm rot="5400000" flipH="1">
                <a:off x="3639" y="1986"/>
                <a:ext cx="461" cy="240"/>
              </a:xfrm>
              <a:prstGeom prst="curvedConnector3">
                <a:avLst>
                  <a:gd name="adj1" fmla="val 2038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5" name="AutoShape 20"/>
              <p:cNvCxnSpPr>
                <a:cxnSpLocks noChangeShapeType="1"/>
                <a:stCxn id="24594" idx="4"/>
                <a:endCxn id="24593" idx="5"/>
              </p:cNvCxnSpPr>
              <p:nvPr/>
            </p:nvCxnSpPr>
            <p:spPr bwMode="auto">
              <a:xfrm rot="5400000">
                <a:off x="2596" y="1913"/>
                <a:ext cx="47" cy="836"/>
              </a:xfrm>
              <a:prstGeom prst="curvedConnector3">
                <a:avLst>
                  <a:gd name="adj1" fmla="val 42553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6" name="AutoShape 21"/>
              <p:cNvCxnSpPr>
                <a:cxnSpLocks noChangeShapeType="1"/>
                <a:stCxn id="24593" idx="7"/>
                <a:endCxn id="24592" idx="4"/>
              </p:cNvCxnSpPr>
              <p:nvPr/>
            </p:nvCxnSpPr>
            <p:spPr bwMode="auto">
              <a:xfrm flipV="1">
                <a:off x="2202" y="1739"/>
                <a:ext cx="308" cy="5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7" name="AutoShape 22"/>
              <p:cNvCxnSpPr>
                <a:cxnSpLocks noChangeShapeType="1"/>
                <a:stCxn id="24593" idx="0"/>
                <a:endCxn id="24594" idx="5"/>
              </p:cNvCxnSpPr>
              <p:nvPr/>
            </p:nvCxnSpPr>
            <p:spPr bwMode="auto">
              <a:xfrm flipV="1">
                <a:off x="2182" y="2298"/>
                <a:ext cx="876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8" name="AutoShape 23"/>
              <p:cNvCxnSpPr>
                <a:cxnSpLocks noChangeShapeType="1"/>
                <a:stCxn id="24594" idx="1"/>
              </p:cNvCxnSpPr>
              <p:nvPr/>
            </p:nvCxnSpPr>
            <p:spPr bwMode="auto">
              <a:xfrm flipH="1" flipV="1">
                <a:off x="2531" y="1710"/>
                <a:ext cx="486" cy="54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9" name="AutoShape 24"/>
              <p:cNvCxnSpPr>
                <a:cxnSpLocks noChangeShapeType="1"/>
              </p:cNvCxnSpPr>
              <p:nvPr/>
            </p:nvCxnSpPr>
            <p:spPr bwMode="auto">
              <a:xfrm rot="10800000" flipH="1">
                <a:off x="2144" y="2304"/>
                <a:ext cx="32" cy="32"/>
              </a:xfrm>
              <a:prstGeom prst="curvedConnector4">
                <a:avLst>
                  <a:gd name="adj1" fmla="val -1150005"/>
                  <a:gd name="adj2" fmla="val 55312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0" name="AutoShape 25"/>
              <p:cNvCxnSpPr>
                <a:cxnSpLocks noChangeShapeType="1"/>
                <a:stCxn id="24592" idx="5"/>
                <a:endCxn id="24593" idx="0"/>
              </p:cNvCxnSpPr>
              <p:nvPr/>
            </p:nvCxnSpPr>
            <p:spPr bwMode="auto">
              <a:xfrm rot="5400000">
                <a:off x="2069" y="1843"/>
                <a:ext cx="574" cy="348"/>
              </a:xfrm>
              <a:prstGeom prst="curvedConnector3">
                <a:avLst>
                  <a:gd name="adj1" fmla="val 749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4585" name="Text Box 26"/>
            <p:cNvSpPr txBox="1">
              <a:spLocks noChangeArrowheads="1"/>
            </p:cNvSpPr>
            <p:nvPr/>
          </p:nvSpPr>
          <p:spPr bwMode="auto">
            <a:xfrm>
              <a:off x="1406" y="325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24586" name="Text Box 27"/>
            <p:cNvSpPr txBox="1">
              <a:spLocks noChangeArrowheads="1"/>
            </p:cNvSpPr>
            <p:nvPr/>
          </p:nvSpPr>
          <p:spPr bwMode="auto">
            <a:xfrm>
              <a:off x="2520" y="30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24587" name="Text Box 28"/>
            <p:cNvSpPr txBox="1">
              <a:spLocks noChangeArrowheads="1"/>
            </p:cNvSpPr>
            <p:nvPr/>
          </p:nvSpPr>
          <p:spPr bwMode="auto">
            <a:xfrm>
              <a:off x="1971" y="39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24588" name="Text Box 29"/>
            <p:cNvSpPr txBox="1">
              <a:spLocks noChangeArrowheads="1"/>
            </p:cNvSpPr>
            <p:nvPr/>
          </p:nvSpPr>
          <p:spPr bwMode="auto">
            <a:xfrm>
              <a:off x="3078" y="3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24589" name="Text Box 30"/>
            <p:cNvSpPr txBox="1">
              <a:spLocks noChangeArrowheads="1"/>
            </p:cNvSpPr>
            <p:nvPr/>
          </p:nvSpPr>
          <p:spPr bwMode="auto">
            <a:xfrm>
              <a:off x="3800" y="32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24590" name="Text Box 31"/>
            <p:cNvSpPr txBox="1">
              <a:spLocks noChangeArrowheads="1"/>
            </p:cNvSpPr>
            <p:nvPr/>
          </p:nvSpPr>
          <p:spPr bwMode="auto">
            <a:xfrm>
              <a:off x="4038" y="3788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</p:grp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6351588" y="4854575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[a] = {a}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6351588" y="529113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[b] = {b,c,d} = [c] = [d]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6364288" y="57578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[e] = [f] = {e,f}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autoUpdateAnimBg="0"/>
      <p:bldP spid="333827" grpId="0" build="p" bldLvl="2" autoUpdateAnimBg="0"/>
      <p:bldP spid="333856" grpId="0" autoUpdateAnimBg="0"/>
      <p:bldP spid="333857" grpId="0" autoUpdateAnimBg="0"/>
      <p:bldP spid="33385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307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Next Lecture: </a:t>
            </a:r>
            <a:r>
              <a:rPr lang="en-US" dirty="0" err="1"/>
              <a:t>Countability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1444049"/>
            <a:ext cx="8066088" cy="4848225"/>
          </a:xfrm>
        </p:spPr>
        <p:txBody>
          <a:bodyPr/>
          <a:lstStyle/>
          <a:p>
            <a:r>
              <a:rPr lang="en-US" b="1" dirty="0"/>
              <a:t>Z</a:t>
            </a:r>
            <a:r>
              <a:rPr lang="en-US" altLang="zh-CN" baseline="30000" dirty="0"/>
              <a:t>+</a:t>
            </a:r>
            <a:r>
              <a:rPr lang="en-US" dirty="0"/>
              <a:t> = {1,2,3…..}</a:t>
            </a:r>
          </a:p>
          <a:p>
            <a:r>
              <a:rPr lang="en-US" b="1" dirty="0"/>
              <a:t>E</a:t>
            </a:r>
            <a:r>
              <a:rPr lang="en-US" altLang="zh-CN" baseline="30000" dirty="0"/>
              <a:t>+</a:t>
            </a:r>
            <a:r>
              <a:rPr lang="en-US" dirty="0"/>
              <a:t> = {2,4,6,8,…}</a:t>
            </a:r>
          </a:p>
          <a:p>
            <a:r>
              <a:rPr lang="en-US" dirty="0"/>
              <a:t>Real numbers</a:t>
            </a:r>
          </a:p>
          <a:p>
            <a:endParaRPr lang="en-US" dirty="0"/>
          </a:p>
          <a:p>
            <a:r>
              <a:rPr lang="en-US" dirty="0"/>
              <a:t>They are all infinite sets, but have </a:t>
            </a:r>
            <a:r>
              <a:rPr lang="en-US" u="sng" dirty="0"/>
              <a:t>different kinds of infinity</a:t>
            </a:r>
          </a:p>
          <a:p>
            <a:endParaRPr lang="en-US" dirty="0"/>
          </a:p>
          <a:p>
            <a:r>
              <a:rPr lang="en-US" b="1" dirty="0"/>
              <a:t>Z</a:t>
            </a:r>
            <a:r>
              <a:rPr lang="en-US" altLang="zh-CN" baseline="30000" dirty="0"/>
              <a:t>+</a:t>
            </a:r>
            <a:r>
              <a:rPr lang="en-US" dirty="0"/>
              <a:t> and </a:t>
            </a:r>
            <a:r>
              <a:rPr lang="en-US" b="1" dirty="0"/>
              <a:t>E</a:t>
            </a:r>
            <a:r>
              <a:rPr lang="en-US" altLang="zh-CN" baseline="30000" dirty="0"/>
              <a:t>+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countable</a:t>
            </a:r>
            <a:r>
              <a:rPr lang="en-US" dirty="0"/>
              <a:t> sets</a:t>
            </a:r>
          </a:p>
          <a:p>
            <a:r>
              <a:rPr lang="en-US" dirty="0"/>
              <a:t>Real numbers are </a:t>
            </a:r>
            <a:r>
              <a:rPr lang="en-US" dirty="0">
                <a:solidFill>
                  <a:srgbClr val="FF0000"/>
                </a:solidFill>
              </a:rPr>
              <a:t>uncountable</a:t>
            </a:r>
          </a:p>
          <a:p>
            <a:endParaRPr lang="en-US" dirty="0"/>
          </a:p>
          <a:p>
            <a:r>
              <a:rPr lang="en-US" dirty="0"/>
              <a:t>Real number contains “more”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dmin\Desktop\running-ti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476250"/>
            <a:ext cx="8277225" cy="590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1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 [O1]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Two functions </a:t>
            </a:r>
            <a:r>
              <a:rPr lang="en-US" altLang="zh-CN" dirty="0"/>
              <a:t>T(n) and f(n) from 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dirty="0"/>
              <a:t>then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T(n)=O(f(n)) </a:t>
            </a:r>
            <a:r>
              <a:rPr lang="en-US" dirty="0"/>
              <a:t>if there exists </a:t>
            </a:r>
            <a:r>
              <a:rPr lang="en-US" u="sng" dirty="0"/>
              <a:t>a positive constant c</a:t>
            </a:r>
            <a:r>
              <a:rPr lang="en-US" dirty="0"/>
              <a:t> and </a:t>
            </a:r>
            <a:r>
              <a:rPr lang="en-US" u="sng" dirty="0"/>
              <a:t>a positive integer N</a:t>
            </a:r>
            <a:r>
              <a:rPr lang="en-US" dirty="0"/>
              <a:t> such that </a:t>
            </a:r>
          </a:p>
          <a:p>
            <a:pPr lvl="1"/>
            <a:r>
              <a:rPr lang="en-US" dirty="0"/>
              <a:t>for all n ≥ N, T(n) ≤ </a:t>
            </a:r>
            <a:r>
              <a:rPr lang="en-US" dirty="0" err="1"/>
              <a:t>c·f</a:t>
            </a:r>
            <a:r>
              <a:rPr lang="en-US" dirty="0"/>
              <a:t>(n)</a:t>
            </a:r>
          </a:p>
          <a:p>
            <a:endParaRPr lang="en-US" altLang="zh-CN" dirty="0"/>
          </a:p>
          <a:p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	T(n)=</a:t>
            </a:r>
            <a:r>
              <a:rPr lang="en-US" dirty="0">
                <a:latin typeface="Arial"/>
              </a:rPr>
              <a:t>10n+n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7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T(n)=10n+n</a:t>
            </a:r>
            <a:r>
              <a:rPr lang="en-US" baseline="30000" dirty="0"/>
              <a:t>2</a:t>
            </a:r>
            <a:r>
              <a:rPr lang="en-US" dirty="0">
                <a:latin typeface="Arial"/>
              </a:rPr>
              <a:t>=O(n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Let N=10, c=2</a:t>
            </a:r>
          </a:p>
          <a:p>
            <a:pPr>
              <a:buNone/>
            </a:pPr>
            <a:r>
              <a:rPr lang="en-US" dirty="0"/>
              <a:t>	For n ≥ N</a:t>
            </a:r>
          </a:p>
          <a:p>
            <a:pPr>
              <a:buNone/>
            </a:pPr>
            <a:r>
              <a:rPr lang="en-US" dirty="0"/>
              <a:t>	T(n)=10n+n</a:t>
            </a:r>
            <a:r>
              <a:rPr lang="en-US" baseline="30000" dirty="0"/>
              <a:t>2</a:t>
            </a:r>
            <a:r>
              <a:rPr lang="en-US" dirty="0"/>
              <a:t> ≤n</a:t>
            </a:r>
            <a:r>
              <a:rPr lang="en-US" baseline="30000" dirty="0"/>
              <a:t>2</a:t>
            </a:r>
            <a:r>
              <a:rPr lang="en-US" dirty="0"/>
              <a:t>+n</a:t>
            </a:r>
            <a:r>
              <a:rPr lang="en-US" baseline="30000" dirty="0"/>
              <a:t>2</a:t>
            </a:r>
            <a:r>
              <a:rPr lang="en-US" dirty="0"/>
              <a:t>=c·n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More Examples:</a:t>
            </a:r>
          </a:p>
          <a:p>
            <a:pPr lvl="1"/>
            <a:r>
              <a:rPr lang="en-US" dirty="0"/>
              <a:t>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), 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T(n)=3log</a:t>
            </a:r>
            <a:r>
              <a:rPr lang="en-US" baseline="-25000" dirty="0"/>
              <a:t>2</a:t>
            </a:r>
            <a:r>
              <a:rPr lang="en-US" dirty="0"/>
              <a:t>n=O(log</a:t>
            </a:r>
            <a:r>
              <a:rPr lang="en-US" baseline="-25000" dirty="0"/>
              <a:t>2</a:t>
            </a:r>
            <a:r>
              <a:rPr lang="en-US" dirty="0"/>
              <a:t>n), T(n)=3log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  <a:p>
            <a:pPr lvl="1"/>
            <a:r>
              <a:rPr lang="en-US" dirty="0"/>
              <a:t>T(n)=n+5log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</p:txBody>
      </p:sp>
    </p:spTree>
    <p:extLst>
      <p:ext uri="{BB962C8B-B14F-4D97-AF65-F5344CB8AC3E}">
        <p14:creationId xmlns:p14="http://schemas.microsoft.com/office/powerpoint/2010/main" val="57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633"/>
            <a:ext cx="8229600" cy="5253133"/>
          </a:xfrm>
        </p:spPr>
        <p:txBody>
          <a:bodyPr/>
          <a:lstStyle/>
          <a:p>
            <a:r>
              <a:rPr lang="en-US" sz="1800" dirty="0"/>
              <a:t>Consider the following groups of functions:</a:t>
            </a:r>
          </a:p>
          <a:p>
            <a:pPr lvl="1"/>
            <a:r>
              <a:rPr lang="en-US" sz="1800" dirty="0"/>
              <a:t>A: f(n)=n, f(n)=2n, f(n)=3n</a:t>
            </a:r>
          </a:p>
          <a:p>
            <a:pPr lvl="1"/>
            <a:r>
              <a:rPr lang="en-US" sz="1800" dirty="0"/>
              <a:t>B: f(n)=</a:t>
            </a:r>
            <a:r>
              <a:rPr lang="en-US" sz="1800" dirty="0">
                <a:latin typeface="Arial"/>
              </a:rPr>
              <a:t>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2n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3n</a:t>
            </a:r>
            <a:r>
              <a:rPr lang="en-US" sz="1800" baseline="30000" dirty="0">
                <a:latin typeface="Arial"/>
              </a:rPr>
              <a:t>2</a:t>
            </a:r>
          </a:p>
          <a:p>
            <a:r>
              <a:rPr lang="en-US" sz="1800" dirty="0">
                <a:latin typeface="Arial"/>
              </a:rPr>
              <a:t>A:				       B:</a:t>
            </a: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r>
              <a:rPr lang="en-US" sz="1800" dirty="0">
                <a:latin typeface="Arial"/>
              </a:rPr>
              <a:t>The curves in the same group have the same shape up to scaling.</a:t>
            </a:r>
          </a:p>
          <a:p>
            <a:r>
              <a:rPr lang="en-US" sz="1800" dirty="0">
                <a:latin typeface="Arial"/>
              </a:rPr>
              <a:t>The curves in group A and the curves in group B are </a:t>
            </a:r>
            <a:r>
              <a:rPr lang="en-US" sz="1800">
                <a:latin typeface="Arial"/>
              </a:rPr>
              <a:t>quite different.</a:t>
            </a:r>
            <a:endParaRPr lang="en-US" sz="1800" dirty="0">
              <a:latin typeface="Arial"/>
            </a:endParaRPr>
          </a:p>
          <a:p>
            <a:endParaRPr lang="en-US" sz="1800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01" y="2727843"/>
            <a:ext cx="3051887" cy="174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5987" y="2583317"/>
            <a:ext cx="31337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58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Consider the following functions: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It’s easy to see that when x gets large they are almost the same. But when x is small, they differ a lot.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23" y="3358686"/>
            <a:ext cx="4768915" cy="2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42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altLang="zh-CN" dirty="0"/>
              <a:t>Then we have:</a:t>
            </a:r>
          </a:p>
          <a:p>
            <a:pPr lvl="1"/>
            <a:r>
              <a:rPr lang="en-US" dirty="0"/>
              <a:t>f(n)=O(n)</a:t>
            </a:r>
            <a:endParaRPr lang="en-US" altLang="zh-CN" dirty="0"/>
          </a:p>
          <a:p>
            <a:pPr lvl="1"/>
            <a:r>
              <a:rPr lang="en-US" dirty="0"/>
              <a:t>g(n)=O(log</a:t>
            </a:r>
            <a:r>
              <a:rPr lang="en-US" baseline="-25000" dirty="0"/>
              <a:t>2</a:t>
            </a:r>
            <a:r>
              <a:rPr lang="en-US" dirty="0"/>
              <a:t>n)</a:t>
            </a:r>
            <a:endParaRPr lang="en-US" altLang="zh-CN" dirty="0"/>
          </a:p>
          <a:p>
            <a:pPr lvl="1"/>
            <a:r>
              <a:rPr lang="en-US" dirty="0"/>
              <a:t>h(n)=O(n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g(n)=O(n)</a:t>
            </a:r>
          </a:p>
          <a:p>
            <a:pPr lvl="1"/>
            <a:r>
              <a:rPr lang="en-US" dirty="0"/>
              <a:t>h(n)=</a:t>
            </a:r>
            <a:r>
              <a:rPr lang="en-US"/>
              <a:t>O(n</a:t>
            </a:r>
            <a:r>
              <a:rPr lang="en-US" baseline="30000"/>
              <a:t>4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CZHAO@PGAEKPTMCPW0Y5HA" val="4756"/>
  <p:tag name="DEFAULTDISPLAYSOURCE" val="\documentclass{article}&#10;\begin{document}&#10;&#10;\end{document}&#10;"/>
  <p:tag name="EMBEDFONTS" val="1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1758</Words>
  <Application>Microsoft Office PowerPoint</Application>
  <PresentationFormat>On-screen Show (4:3)</PresentationFormat>
  <Paragraphs>374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Symbol</vt:lpstr>
      <vt:lpstr>新細明體</vt:lpstr>
      <vt:lpstr>cmmi10</vt:lpstr>
      <vt:lpstr>Times New Roman</vt:lpstr>
      <vt:lpstr>Wingdings</vt:lpstr>
      <vt:lpstr>Cambria Math</vt:lpstr>
      <vt:lpstr>template</vt:lpstr>
      <vt:lpstr>Big-O Notation,  Sets and Relations</vt:lpstr>
      <vt:lpstr>Big O Notation</vt:lpstr>
      <vt:lpstr>Big O Notation: How fast is a function growing</vt:lpstr>
      <vt:lpstr>PowerPoint Presentation</vt:lpstr>
      <vt:lpstr>Complexity [O1]</vt:lpstr>
      <vt:lpstr>Example</vt:lpstr>
      <vt:lpstr>The meaning of c</vt:lpstr>
      <vt:lpstr>The meaning of N</vt:lpstr>
      <vt:lpstr>More Examples</vt:lpstr>
      <vt:lpstr>Complexity</vt:lpstr>
      <vt:lpstr>Examples on  and £</vt:lpstr>
      <vt:lpstr>Sets and Relations</vt:lpstr>
      <vt:lpstr>Sets – Definition &amp; Notation [O1]</vt:lpstr>
      <vt:lpstr>Elements of a Set</vt:lpstr>
      <vt:lpstr>The Empty Set &amp; The Universal Set</vt:lpstr>
      <vt:lpstr>Finite and Infinite Sets</vt:lpstr>
      <vt:lpstr>Examples of Infinite Sets</vt:lpstr>
      <vt:lpstr>Russell’s Paradox</vt:lpstr>
      <vt:lpstr>Subsets</vt:lpstr>
      <vt:lpstr>Equal Sets</vt:lpstr>
      <vt:lpstr>The Power Set</vt:lpstr>
      <vt:lpstr>P(S)= 2S</vt:lpstr>
      <vt:lpstr>Set Operations</vt:lpstr>
      <vt:lpstr>Set Identities</vt:lpstr>
      <vt:lpstr>Relations</vt:lpstr>
      <vt:lpstr>Notation</vt:lpstr>
      <vt:lpstr>Properties of Relations – Reflexive</vt:lpstr>
      <vt:lpstr>Properties of Relations – Symmetric</vt:lpstr>
      <vt:lpstr>Properties of Relations – Transitive</vt:lpstr>
      <vt:lpstr>Examples</vt:lpstr>
      <vt:lpstr>Equivalence Relations</vt:lpstr>
      <vt:lpstr>Equivalence Classes</vt:lpstr>
      <vt:lpstr>Next Lecture: Countability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</cp:lastModifiedBy>
  <cp:revision>683</cp:revision>
  <dcterms:created xsi:type="dcterms:W3CDTF">2003-08-29T13:25:09Z</dcterms:created>
  <dcterms:modified xsi:type="dcterms:W3CDTF">2016-09-22T10:09:42Z</dcterms:modified>
</cp:coreProperties>
</file>